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5" r:id="rId5"/>
    <p:sldMasterId id="2147483667" r:id="rId6"/>
  </p:sldMasterIdLst>
  <p:notesMasterIdLst>
    <p:notesMasterId r:id="rId33"/>
  </p:notesMasterIdLst>
  <p:handoutMasterIdLst>
    <p:handoutMasterId r:id="rId34"/>
  </p:handoutMasterIdLst>
  <p:sldIdLst>
    <p:sldId id="477" r:id="rId7"/>
    <p:sldId id="484" r:id="rId8"/>
    <p:sldId id="485" r:id="rId9"/>
    <p:sldId id="260" r:id="rId10"/>
    <p:sldId id="278" r:id="rId11"/>
    <p:sldId id="268" r:id="rId12"/>
    <p:sldId id="885" r:id="rId13"/>
    <p:sldId id="886" r:id="rId14"/>
    <p:sldId id="881" r:id="rId15"/>
    <p:sldId id="889" r:id="rId16"/>
    <p:sldId id="891" r:id="rId17"/>
    <p:sldId id="894" r:id="rId18"/>
    <p:sldId id="895" r:id="rId19"/>
    <p:sldId id="892" r:id="rId20"/>
    <p:sldId id="897" r:id="rId21"/>
    <p:sldId id="896" r:id="rId22"/>
    <p:sldId id="893" r:id="rId23"/>
    <p:sldId id="898" r:id="rId24"/>
    <p:sldId id="899" r:id="rId25"/>
    <p:sldId id="900" r:id="rId26"/>
    <p:sldId id="901" r:id="rId27"/>
    <p:sldId id="902" r:id="rId28"/>
    <p:sldId id="904" r:id="rId29"/>
    <p:sldId id="905" r:id="rId30"/>
    <p:sldId id="362" r:id="rId31"/>
    <p:sldId id="486"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03880"/>
    <a:srgbClr val="FFFF66"/>
    <a:srgbClr val="4F81BD"/>
    <a:srgbClr val="FCF993"/>
    <a:srgbClr val="BFF5BC"/>
    <a:srgbClr val="E2EFBD"/>
    <a:srgbClr val="AF1A1C"/>
    <a:srgbClr val="202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01AA8-D96B-6E4A-AC1B-020DED114354}" v="3" dt="2021-11-02T11:51:26.335"/>
    <p1510:client id="{2ADB88E5-2078-419E-980D-A0DECF09C941}" v="18" dt="2021-11-02T10:31:48.31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p:cViewPr varScale="1">
        <p:scale>
          <a:sx n="101" d="100"/>
          <a:sy n="101" d="100"/>
        </p:scale>
        <p:origin x="90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mut Meyer" userId="c987558a-ebb1-4830-bd33-ada49afbf53b" providerId="ADAL" clId="{22001AA8-D96B-6E4A-AC1B-020DED114354}"/>
    <pc:docChg chg="addSld modSld">
      <pc:chgData name="Hartmut Meyer" userId="c987558a-ebb1-4830-bd33-ada49afbf53b" providerId="ADAL" clId="{22001AA8-D96B-6E4A-AC1B-020DED114354}" dt="2021-11-02T11:51:26.318" v="2"/>
      <pc:docMkLst>
        <pc:docMk/>
      </pc:docMkLst>
      <pc:sldChg chg="add">
        <pc:chgData name="Hartmut Meyer" userId="c987558a-ebb1-4830-bd33-ada49afbf53b" providerId="ADAL" clId="{22001AA8-D96B-6E4A-AC1B-020DED114354}" dt="2021-11-02T11:51:01.622" v="0"/>
        <pc:sldMkLst>
          <pc:docMk/>
          <pc:sldMk cId="3688996434" sldId="260"/>
        </pc:sldMkLst>
      </pc:sldChg>
      <pc:sldChg chg="add">
        <pc:chgData name="Hartmut Meyer" userId="c987558a-ebb1-4830-bd33-ada49afbf53b" providerId="ADAL" clId="{22001AA8-D96B-6E4A-AC1B-020DED114354}" dt="2021-11-02T11:51:26.318" v="2"/>
        <pc:sldMkLst>
          <pc:docMk/>
          <pc:sldMk cId="4266636985" sldId="268"/>
        </pc:sldMkLst>
      </pc:sldChg>
      <pc:sldChg chg="add">
        <pc:chgData name="Hartmut Meyer" userId="c987558a-ebb1-4830-bd33-ada49afbf53b" providerId="ADAL" clId="{22001AA8-D96B-6E4A-AC1B-020DED114354}" dt="2021-11-02T11:51:15.043" v="1"/>
        <pc:sldMkLst>
          <pc:docMk/>
          <pc:sldMk cId="1186987739" sldId="278"/>
        </pc:sldMkLst>
      </pc:sldChg>
    </pc:docChg>
  </pc:docChgLst>
  <pc:docChgLst>
    <pc:chgData name="Meyer, Hartmut GIZ" userId="c987558a-ebb1-4830-bd33-ada49afbf53b" providerId="ADAL" clId="{2ADB88E5-2078-419E-980D-A0DECF09C941}"/>
    <pc:docChg chg="custSel delSld modSld">
      <pc:chgData name="Meyer, Hartmut GIZ" userId="c987558a-ebb1-4830-bd33-ada49afbf53b" providerId="ADAL" clId="{2ADB88E5-2078-419E-980D-A0DECF09C941}" dt="2021-11-02T10:31:48.311" v="304"/>
      <pc:docMkLst>
        <pc:docMk/>
      </pc:docMkLst>
      <pc:sldChg chg="modSp mod">
        <pc:chgData name="Meyer, Hartmut GIZ" userId="c987558a-ebb1-4830-bd33-ada49afbf53b" providerId="ADAL" clId="{2ADB88E5-2078-419E-980D-A0DECF09C941}" dt="2021-11-02T10:14:03.733" v="243" actId="20577"/>
        <pc:sldMkLst>
          <pc:docMk/>
          <pc:sldMk cId="3563669667" sldId="362"/>
        </pc:sldMkLst>
        <pc:spChg chg="mod">
          <ac:chgData name="Meyer, Hartmut GIZ" userId="c987558a-ebb1-4830-bd33-ada49afbf53b" providerId="ADAL" clId="{2ADB88E5-2078-419E-980D-A0DECF09C941}" dt="2021-11-02T10:14:03.733" v="243" actId="20577"/>
          <ac:spMkLst>
            <pc:docMk/>
            <pc:sldMk cId="3563669667" sldId="362"/>
            <ac:spMk id="5" creationId="{00000000-0000-0000-0000-000000000000}"/>
          </ac:spMkLst>
        </pc:spChg>
      </pc:sldChg>
      <pc:sldChg chg="modSp mod">
        <pc:chgData name="Meyer, Hartmut GIZ" userId="c987558a-ebb1-4830-bd33-ada49afbf53b" providerId="ADAL" clId="{2ADB88E5-2078-419E-980D-A0DECF09C941}" dt="2021-11-02T10:11:48.565" v="156" actId="20577"/>
        <pc:sldMkLst>
          <pc:docMk/>
          <pc:sldMk cId="3914950332" sldId="474"/>
        </pc:sldMkLst>
        <pc:spChg chg="mod">
          <ac:chgData name="Meyer, Hartmut GIZ" userId="c987558a-ebb1-4830-bd33-ada49afbf53b" providerId="ADAL" clId="{2ADB88E5-2078-419E-980D-A0DECF09C941}" dt="2021-11-02T10:11:48.565" v="156" actId="20577"/>
          <ac:spMkLst>
            <pc:docMk/>
            <pc:sldMk cId="3914950332" sldId="474"/>
            <ac:spMk id="9" creationId="{00000000-0000-0000-0000-000000000000}"/>
          </ac:spMkLst>
        </pc:spChg>
      </pc:sldChg>
      <pc:sldChg chg="modSp mod">
        <pc:chgData name="Meyer, Hartmut GIZ" userId="c987558a-ebb1-4830-bd33-ada49afbf53b" providerId="ADAL" clId="{2ADB88E5-2078-419E-980D-A0DECF09C941}" dt="2021-10-28T11:43:55.052" v="23" actId="1076"/>
        <pc:sldMkLst>
          <pc:docMk/>
          <pc:sldMk cId="1599338078" sldId="484"/>
        </pc:sldMkLst>
        <pc:spChg chg="mod">
          <ac:chgData name="Meyer, Hartmut GIZ" userId="c987558a-ebb1-4830-bd33-ada49afbf53b" providerId="ADAL" clId="{2ADB88E5-2078-419E-980D-A0DECF09C941}" dt="2021-10-28T11:43:55.052" v="23" actId="1076"/>
          <ac:spMkLst>
            <pc:docMk/>
            <pc:sldMk cId="1599338078" sldId="484"/>
            <ac:spMk id="5" creationId="{00000000-0000-0000-0000-000000000000}"/>
          </ac:spMkLst>
        </pc:spChg>
      </pc:sldChg>
      <pc:sldChg chg="modSp mod">
        <pc:chgData name="Meyer, Hartmut GIZ" userId="c987558a-ebb1-4830-bd33-ada49afbf53b" providerId="ADAL" clId="{2ADB88E5-2078-419E-980D-A0DECF09C941}" dt="2021-11-02T10:31:48.311" v="304"/>
        <pc:sldMkLst>
          <pc:docMk/>
          <pc:sldMk cId="3568108685" sldId="485"/>
        </pc:sldMkLst>
        <pc:graphicFrameChg chg="mod modGraphic">
          <ac:chgData name="Meyer, Hartmut GIZ" userId="c987558a-ebb1-4830-bd33-ada49afbf53b" providerId="ADAL" clId="{2ADB88E5-2078-419E-980D-A0DECF09C941}" dt="2021-11-02T10:31:48.311" v="304"/>
          <ac:graphicFrameMkLst>
            <pc:docMk/>
            <pc:sldMk cId="3568108685" sldId="485"/>
            <ac:graphicFrameMk id="3" creationId="{69727D6F-B890-4949-9705-7D5D79BAD1D4}"/>
          </ac:graphicFrameMkLst>
        </pc:graphicFrameChg>
      </pc:sldChg>
      <pc:sldChg chg="delSp modSp del mod">
        <pc:chgData name="Meyer, Hartmut GIZ" userId="c987558a-ebb1-4830-bd33-ada49afbf53b" providerId="ADAL" clId="{2ADB88E5-2078-419E-980D-A0DECF09C941}" dt="2021-11-02T10:12:28.585" v="170" actId="47"/>
        <pc:sldMkLst>
          <pc:docMk/>
          <pc:sldMk cId="2058763168" sldId="487"/>
        </pc:sldMkLst>
        <pc:spChg chg="del">
          <ac:chgData name="Meyer, Hartmut GIZ" userId="c987558a-ebb1-4830-bd33-ada49afbf53b" providerId="ADAL" clId="{2ADB88E5-2078-419E-980D-A0DECF09C941}" dt="2021-10-28T11:42:30.579" v="19" actId="478"/>
          <ac:spMkLst>
            <pc:docMk/>
            <pc:sldMk cId="2058763168" sldId="487"/>
            <ac:spMk id="4" creationId="{11053DDB-7138-4F8B-A10B-B5567E489B76}"/>
          </ac:spMkLst>
        </pc:spChg>
        <pc:spChg chg="mod">
          <ac:chgData name="Meyer, Hartmut GIZ" userId="c987558a-ebb1-4830-bd33-ada49afbf53b" providerId="ADAL" clId="{2ADB88E5-2078-419E-980D-A0DECF09C941}" dt="2021-11-02T10:12:12.813" v="169" actId="20577"/>
          <ac:spMkLst>
            <pc:docMk/>
            <pc:sldMk cId="2058763168" sldId="487"/>
            <ac:spMk id="5" creationId="{B6CF867D-46C9-4557-804F-E0B6BA7320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096D16-5851-3B4F-8B74-9D2E4FFF424B}" type="datetimeFigureOut">
              <a:t>11/04/2024</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DD6FC8-604C-A643-AF8E-4A22ACAAAA97}" type="slidenum">
              <a:t>‹Nr.›</a:t>
            </a:fld>
            <a:endParaRPr lang="en-US"/>
          </a:p>
        </p:txBody>
      </p:sp>
    </p:spTree>
    <p:extLst>
      <p:ext uri="{BB962C8B-B14F-4D97-AF65-F5344CB8AC3E}">
        <p14:creationId xmlns:p14="http://schemas.microsoft.com/office/powerpoint/2010/main" val="381864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9EF51-474D-E14A-8C52-13926C543AD0}" type="datetimeFigureOut">
              <a:t>11/04/2024</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4E62D-94D1-AB48-A682-BDA8F7C67F64}" type="slidenum">
              <a:t>‹Nr.›</a:t>
            </a:fld>
            <a:endParaRPr lang="en-US"/>
          </a:p>
        </p:txBody>
      </p:sp>
    </p:spTree>
    <p:extLst>
      <p:ext uri="{BB962C8B-B14F-4D97-AF65-F5344CB8AC3E}">
        <p14:creationId xmlns:p14="http://schemas.microsoft.com/office/powerpoint/2010/main" val="2028488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834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35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40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75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93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775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33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01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0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72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6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80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64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9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92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27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77735-2334-4007-9ACD-E0EC2CAD68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36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1008000" y="2248200"/>
            <a:ext cx="10176000" cy="1180800"/>
          </a:xfrm>
          <a:prstGeom prst="rect">
            <a:avLst/>
          </a:prstGeom>
        </p:spPr>
        <p:txBody>
          <a:bodyPr/>
          <a:lstStyle>
            <a:lvl1pPr marL="0" indent="0" algn="ctr">
              <a:buNone/>
              <a:defRPr sz="4000" b="1">
                <a:solidFill>
                  <a:srgbClr val="303880"/>
                </a:solidFill>
              </a:defRPr>
            </a:lvl1pPr>
          </a:lstStyle>
          <a:p>
            <a:pPr lvl="0"/>
            <a:r>
              <a:rPr lang="de-DE"/>
              <a:t>Title </a:t>
            </a:r>
            <a:r>
              <a:rPr lang="de-DE" err="1"/>
              <a:t>of</a:t>
            </a:r>
            <a:r>
              <a:rPr lang="de-DE"/>
              <a:t> </a:t>
            </a:r>
            <a:r>
              <a:rPr lang="de-DE" err="1"/>
              <a:t>presentation</a:t>
            </a:r>
            <a:endParaRPr lang="de-DE"/>
          </a:p>
        </p:txBody>
      </p:sp>
      <p:sp>
        <p:nvSpPr>
          <p:cNvPr id="14" name="Textplatzhalter 13"/>
          <p:cNvSpPr>
            <a:spLocks noGrp="1"/>
          </p:cNvSpPr>
          <p:nvPr>
            <p:ph type="body" sz="quarter" idx="13" hasCustomPrompt="1"/>
          </p:nvPr>
        </p:nvSpPr>
        <p:spPr>
          <a:xfrm>
            <a:off x="1008000" y="3826245"/>
            <a:ext cx="10176000" cy="935335"/>
          </a:xfrm>
          <a:prstGeom prst="rect">
            <a:avLst/>
          </a:prstGeom>
        </p:spPr>
        <p:txBody>
          <a:bodyPr/>
          <a:lstStyle>
            <a:lvl1pPr marL="0" indent="0" algn="ctr">
              <a:buNone/>
              <a:defRPr sz="2000" b="1" baseline="0">
                <a:solidFill>
                  <a:srgbClr val="20201E"/>
                </a:solidFill>
              </a:defRPr>
            </a:lvl1pPr>
            <a:lvl2pPr marL="457200" indent="0">
              <a:buNone/>
              <a:defRPr sz="2000" b="1" baseline="0"/>
            </a:lvl2pPr>
            <a:lvl3pPr marL="914400" indent="0">
              <a:buNone/>
              <a:defRPr/>
            </a:lvl3pPr>
          </a:lstStyle>
          <a:p>
            <a:pPr lvl="0"/>
            <a:r>
              <a:rPr lang="de-DE"/>
              <a:t>Workshop/ Training/</a:t>
            </a:r>
            <a:r>
              <a:rPr lang="de-DE" err="1"/>
              <a:t>other</a:t>
            </a:r>
            <a:r>
              <a:rPr lang="de-DE"/>
              <a:t> </a:t>
            </a:r>
            <a:r>
              <a:rPr lang="de-DE" err="1"/>
              <a:t>event</a:t>
            </a:r>
            <a:r>
              <a:rPr lang="de-DE"/>
              <a:t>: Name </a:t>
            </a:r>
            <a:r>
              <a:rPr lang="de-DE" err="1"/>
              <a:t>of</a:t>
            </a:r>
            <a:r>
              <a:rPr lang="de-DE"/>
              <a:t> </a:t>
            </a:r>
            <a:r>
              <a:rPr lang="de-DE" err="1"/>
              <a:t>event</a:t>
            </a:r>
            <a:r>
              <a:rPr lang="de-DE"/>
              <a:t>; </a:t>
            </a:r>
            <a:r>
              <a:rPr lang="de-DE" err="1"/>
              <a:t>date</a:t>
            </a:r>
            <a:r>
              <a:rPr lang="de-DE"/>
              <a:t>; </a:t>
            </a:r>
            <a:r>
              <a:rPr lang="de-DE" err="1"/>
              <a:t>place</a:t>
            </a:r>
            <a:r>
              <a:rPr lang="de-DE"/>
              <a:t> (City, </a:t>
            </a:r>
            <a:r>
              <a:rPr lang="de-DE" err="1"/>
              <a:t>country</a:t>
            </a:r>
            <a:r>
              <a:rPr lang="de-DE"/>
              <a:t>)</a:t>
            </a:r>
          </a:p>
        </p:txBody>
      </p:sp>
      <p:sp>
        <p:nvSpPr>
          <p:cNvPr id="15" name="Textplatzhalter 13"/>
          <p:cNvSpPr>
            <a:spLocks noGrp="1"/>
          </p:cNvSpPr>
          <p:nvPr>
            <p:ph type="body" sz="quarter" idx="14" hasCustomPrompt="1"/>
          </p:nvPr>
        </p:nvSpPr>
        <p:spPr>
          <a:xfrm>
            <a:off x="1008565" y="5158826"/>
            <a:ext cx="10176000" cy="647303"/>
          </a:xfrm>
          <a:prstGeom prst="rect">
            <a:avLst/>
          </a:prstGeom>
        </p:spPr>
        <p:txBody>
          <a:bodyPr/>
          <a:lstStyle>
            <a:lvl1pPr marL="0" indent="0" algn="ctr">
              <a:buNone/>
              <a:defRPr sz="2000" b="1" i="1" baseline="0">
                <a:solidFill>
                  <a:srgbClr val="20201E"/>
                </a:solidFill>
              </a:defRPr>
            </a:lvl1pPr>
            <a:lvl2pPr marL="457200" indent="0">
              <a:buNone/>
              <a:defRPr sz="2000" b="1" baseline="0"/>
            </a:lvl2pPr>
            <a:lvl3pPr marL="914400" indent="0">
              <a:buNone/>
              <a:defRPr/>
            </a:lvl3pPr>
          </a:lstStyle>
          <a:p>
            <a:pPr lvl="0"/>
            <a:r>
              <a:rPr lang="de-DE" err="1"/>
              <a:t>Presenter</a:t>
            </a:r>
            <a:r>
              <a:rPr lang="de-DE"/>
              <a:t> </a:t>
            </a:r>
            <a:r>
              <a:rPr lang="de-DE" err="1"/>
              <a:t>name</a:t>
            </a:r>
            <a:r>
              <a:rPr lang="de-DE"/>
              <a:t>, </a:t>
            </a:r>
            <a:r>
              <a:rPr lang="de-DE" err="1"/>
              <a:t>function</a:t>
            </a:r>
            <a:r>
              <a:rPr lang="de-DE"/>
              <a:t>, </a:t>
            </a:r>
            <a:r>
              <a:rPr lang="de-DE" err="1"/>
              <a:t>organization</a:t>
            </a:r>
            <a:endParaRPr lang="de-DE"/>
          </a:p>
        </p:txBody>
      </p:sp>
    </p:spTree>
    <p:extLst>
      <p:ext uri="{BB962C8B-B14F-4D97-AF65-F5344CB8AC3E}">
        <p14:creationId xmlns:p14="http://schemas.microsoft.com/office/powerpoint/2010/main" val="316624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9AF7-C867-4440-B659-F3B0509D75F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AC53226-9693-4098-974D-0959A0371A9D}"/>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4" name="Footer Placeholder 3">
            <a:extLst>
              <a:ext uri="{FF2B5EF4-FFF2-40B4-BE49-F238E27FC236}">
                <a16:creationId xmlns:a16="http://schemas.microsoft.com/office/drawing/2014/main" id="{3770E170-0DB9-4908-8ADD-7CBBF7C43E7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B7A3A0D-4A58-4894-9423-28AF05065968}"/>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391061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09DBD-F63B-4342-A03E-28CBE8D660E5}"/>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3" name="Footer Placeholder 2">
            <a:extLst>
              <a:ext uri="{FF2B5EF4-FFF2-40B4-BE49-F238E27FC236}">
                <a16:creationId xmlns:a16="http://schemas.microsoft.com/office/drawing/2014/main" id="{C2E32E27-055A-4E22-A5D7-9947E215865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C85483E-A2E0-4E8E-AE81-EF8B324C6AB4}"/>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177893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115D-230D-4997-8978-DEB41196F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83BBB69-0C7D-4FAE-830C-6298BD4B6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B496875-E7E9-4221-9A33-3E6C96C73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679DE-BDAA-4FD0-BD53-8B398319DA08}"/>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6" name="Footer Placeholder 5">
            <a:extLst>
              <a:ext uri="{FF2B5EF4-FFF2-40B4-BE49-F238E27FC236}">
                <a16:creationId xmlns:a16="http://schemas.microsoft.com/office/drawing/2014/main" id="{C06B06A1-F9F7-40F1-9A56-575884D688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7363770-17B8-4F3E-B19C-F6E91D2AE5EB}"/>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298354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B0DC-865F-4182-9AB5-093ACB0A3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854C947-BD9C-40B2-9C13-9A51CDD087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1D130DA-8AC6-45DB-9453-97E5CCA5E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01F3C-3531-4481-843C-AFB432538055}"/>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6" name="Footer Placeholder 5">
            <a:extLst>
              <a:ext uri="{FF2B5EF4-FFF2-40B4-BE49-F238E27FC236}">
                <a16:creationId xmlns:a16="http://schemas.microsoft.com/office/drawing/2014/main" id="{125D597D-5500-4CE3-974B-38EE0A7A7FB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7F3BA06-D14C-4EF6-A8F8-A03F0A32ADB1}"/>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192484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3573-1B26-49B4-9C33-E597FE25BC4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089A41B-3916-4B39-938F-875D47665D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2EFE1A3-D481-487F-B51E-2A736CEEEC5F}"/>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5" name="Footer Placeholder 4">
            <a:extLst>
              <a:ext uri="{FF2B5EF4-FFF2-40B4-BE49-F238E27FC236}">
                <a16:creationId xmlns:a16="http://schemas.microsoft.com/office/drawing/2014/main" id="{B73AD50A-4F07-4E6A-B759-F7116E220FD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1E6BB3-1E2E-4560-88F4-E7E7A0CDC17D}"/>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3725443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69E14-97AA-47E5-A40E-7EE4A2C9C1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D5CD77-2A58-4867-A99E-B8A258B41B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7A0E726-B506-4EF1-A569-7E6E351C5D9F}"/>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5" name="Footer Placeholder 4">
            <a:extLst>
              <a:ext uri="{FF2B5EF4-FFF2-40B4-BE49-F238E27FC236}">
                <a16:creationId xmlns:a16="http://schemas.microsoft.com/office/drawing/2014/main" id="{6C3A92FE-5898-42FD-BEB6-E797C7F501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17C6532-9120-4F3C-9250-6C27CB9E3C1F}"/>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325322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24417" y="-44450"/>
            <a:ext cx="6527800" cy="1463675"/>
          </a:xfrm>
          <a:prstGeom prst="rect">
            <a:avLst/>
          </a:prstGeom>
        </p:spPr>
        <p:txBody>
          <a:bodyPr lIns="90000" tIns="46800" rIns="90000" bIns="46800" anchor="ctr"/>
          <a:lstStyle/>
          <a:p>
            <a:pPr algn="ctr" eaLnBrk="0" fontAlgn="base" hangingPunct="0">
              <a:spcBef>
                <a:spcPct val="0"/>
              </a:spcBef>
              <a:spcAft>
                <a:spcPct val="0"/>
              </a:spcAft>
              <a:buClr>
                <a:srgbClr val="000000"/>
              </a:buClr>
              <a:buSzPct val="100000"/>
              <a:buFont typeface="Times New Roman" pitchFamily="18" charset="0"/>
              <a:buNone/>
              <a:defRPr/>
            </a:pPr>
            <a:endParaRPr lang="en-US" sz="3000" b="1">
              <a:solidFill>
                <a:srgbClr val="00483A"/>
              </a:solidFill>
              <a:latin typeface="Arial" pitchFamily="34" charset="0"/>
              <a:cs typeface="Arial" pitchFamily="34" charset="0"/>
            </a:endParaRPr>
          </a:p>
        </p:txBody>
      </p:sp>
      <p:sp>
        <p:nvSpPr>
          <p:cNvPr id="3" name="Rectangle 3"/>
          <p:cNvSpPr>
            <a:spLocks noGrp="1" noChangeArrowheads="1"/>
          </p:cNvSpPr>
          <p:nvPr/>
        </p:nvSpPr>
        <p:spPr bwMode="auto">
          <a:xfrm>
            <a:off x="609601" y="1412876"/>
            <a:ext cx="10970684" cy="3959225"/>
          </a:xfrm>
          <a:prstGeom prst="rect">
            <a:avLst/>
          </a:prstGeom>
        </p:spPr>
        <p:txBody>
          <a:bodyPr lIns="90000" tIns="46800" rIns="90000" bIns="46800"/>
          <a:lstStyle/>
          <a:p>
            <a:pPr marL="342900" indent="-342900" eaLnBrk="0" fontAlgn="base" hangingPunct="0">
              <a:spcBef>
                <a:spcPts val="650"/>
              </a:spcBef>
              <a:spcAft>
                <a:spcPct val="0"/>
              </a:spcAft>
              <a:buClr>
                <a:srgbClr val="000000"/>
              </a:buClr>
              <a:buSzPct val="100000"/>
              <a:buFont typeface="Times New Roman" pitchFamily="18" charset="0"/>
              <a:buNone/>
              <a:defRPr/>
            </a:pPr>
            <a:endParaRPr lang="en-US" sz="2600" b="1">
              <a:solidFill>
                <a:srgbClr val="00483A"/>
              </a:solidFill>
              <a:latin typeface="Arial" pitchFamily="34" charset="0"/>
              <a:cs typeface="Arial" pitchFamily="34" charset="0"/>
            </a:endParaRPr>
          </a:p>
        </p:txBody>
      </p:sp>
      <p:pic>
        <p:nvPicPr>
          <p:cNvPr id="7" name="Grafik 6">
            <a:extLst>
              <a:ext uri="{FF2B5EF4-FFF2-40B4-BE49-F238E27FC236}">
                <a16:creationId xmlns:a16="http://schemas.microsoft.com/office/drawing/2014/main" id="{2B32E26F-9094-4B45-8F85-EF84F28364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642" y="185581"/>
            <a:ext cx="626364" cy="1795272"/>
          </a:xfrm>
          <a:prstGeom prst="rect">
            <a:avLst/>
          </a:prstGeom>
        </p:spPr>
      </p:pic>
      <p:sp>
        <p:nvSpPr>
          <p:cNvPr id="8" name="Textplatzhalter 15">
            <a:extLst>
              <a:ext uri="{FF2B5EF4-FFF2-40B4-BE49-F238E27FC236}">
                <a16:creationId xmlns:a16="http://schemas.microsoft.com/office/drawing/2014/main" id="{33A84F60-6811-FA42-ACB0-962E2D858F01}"/>
              </a:ext>
            </a:extLst>
          </p:cNvPr>
          <p:cNvSpPr>
            <a:spLocks noGrp="1"/>
          </p:cNvSpPr>
          <p:nvPr>
            <p:ph type="body" sz="quarter" idx="15" hasCustomPrompt="1"/>
          </p:nvPr>
        </p:nvSpPr>
        <p:spPr>
          <a:xfrm>
            <a:off x="323528" y="332929"/>
            <a:ext cx="7128792" cy="791815"/>
          </a:xfrm>
          <a:prstGeom prst="rect">
            <a:avLst/>
          </a:prstGeom>
        </p:spPr>
        <p:txBody>
          <a:bodyPr/>
          <a:lstStyle>
            <a:lvl1pPr marL="0" indent="0">
              <a:buNone/>
              <a:defRPr sz="3600" b="1">
                <a:solidFill>
                  <a:srgbClr val="303880"/>
                </a:solidFill>
              </a:defRPr>
            </a:lvl1pPr>
            <a:lvl2pPr marL="457200" indent="0">
              <a:buNone/>
              <a:defRPr/>
            </a:lvl2pPr>
          </a:lstStyle>
          <a:p>
            <a:pPr lvl="0"/>
            <a:r>
              <a:rPr lang="en-GB" sz="3600" noProof="0"/>
              <a:t>Title of slide</a:t>
            </a:r>
            <a:endParaRPr lang="en-GB" noProof="0"/>
          </a:p>
        </p:txBody>
      </p:sp>
      <p:sp>
        <p:nvSpPr>
          <p:cNvPr id="9" name="Textplatzhalter 10">
            <a:extLst>
              <a:ext uri="{FF2B5EF4-FFF2-40B4-BE49-F238E27FC236}">
                <a16:creationId xmlns:a16="http://schemas.microsoft.com/office/drawing/2014/main" id="{3E4E457D-B5F7-B34E-BA4E-DF82C8224339}"/>
              </a:ext>
            </a:extLst>
          </p:cNvPr>
          <p:cNvSpPr>
            <a:spLocks noGrp="1"/>
          </p:cNvSpPr>
          <p:nvPr>
            <p:ph type="body" sz="quarter" idx="11" hasCustomPrompt="1"/>
          </p:nvPr>
        </p:nvSpPr>
        <p:spPr>
          <a:xfrm>
            <a:off x="324631" y="1645461"/>
            <a:ext cx="7704000" cy="431428"/>
          </a:xfrm>
          <a:prstGeom prst="rect">
            <a:avLst/>
          </a:prstGeom>
        </p:spPr>
        <p:txBody>
          <a:bodyPr/>
          <a:lstStyle>
            <a:lvl1pPr marL="0" indent="0">
              <a:buNone/>
              <a:defRPr sz="2400" b="1">
                <a:solidFill>
                  <a:srgbClr val="AF1A1C"/>
                </a:solidFill>
              </a:defRPr>
            </a:lvl1pPr>
          </a:lstStyle>
          <a:p>
            <a:pPr lvl="0"/>
            <a:r>
              <a:rPr lang="en-GB" noProof="0"/>
              <a:t>Subtitle</a:t>
            </a:r>
          </a:p>
        </p:txBody>
      </p:sp>
      <p:sp>
        <p:nvSpPr>
          <p:cNvPr id="11" name="Textplatzhalter 10">
            <a:extLst>
              <a:ext uri="{FF2B5EF4-FFF2-40B4-BE49-F238E27FC236}">
                <a16:creationId xmlns:a16="http://schemas.microsoft.com/office/drawing/2014/main" id="{6537D4EE-39FF-BF48-B25D-E99E7600FC99}"/>
              </a:ext>
            </a:extLst>
          </p:cNvPr>
          <p:cNvSpPr>
            <a:spLocks noGrp="1"/>
          </p:cNvSpPr>
          <p:nvPr>
            <p:ph type="body" sz="quarter" idx="12" hasCustomPrompt="1"/>
          </p:nvPr>
        </p:nvSpPr>
        <p:spPr>
          <a:xfrm>
            <a:off x="323528" y="2708920"/>
            <a:ext cx="7704000" cy="431428"/>
          </a:xfrm>
          <a:prstGeom prst="rect">
            <a:avLst/>
          </a:prstGeom>
        </p:spPr>
        <p:txBody>
          <a:bodyPr/>
          <a:lstStyle>
            <a:lvl1pPr marL="0" indent="0">
              <a:buNone/>
              <a:defRPr sz="2000" b="0" baseline="0">
                <a:solidFill>
                  <a:srgbClr val="20201E"/>
                </a:solidFill>
              </a:defRPr>
            </a:lvl1pPr>
          </a:lstStyle>
          <a:p>
            <a:pPr lvl="0"/>
            <a:r>
              <a:rPr lang="en-GB" sz="2000" noProof="0"/>
              <a:t>Normal text</a:t>
            </a:r>
            <a:endParaRPr lang="en-GB" noProof="0"/>
          </a:p>
        </p:txBody>
      </p:sp>
      <p:sp>
        <p:nvSpPr>
          <p:cNvPr id="13" name="Textplatzhalter 10">
            <a:extLst>
              <a:ext uri="{FF2B5EF4-FFF2-40B4-BE49-F238E27FC236}">
                <a16:creationId xmlns:a16="http://schemas.microsoft.com/office/drawing/2014/main" id="{1F0F1DCB-BB32-C740-BE5B-A077E2BC517B}"/>
              </a:ext>
            </a:extLst>
          </p:cNvPr>
          <p:cNvSpPr>
            <a:spLocks noGrp="1"/>
          </p:cNvSpPr>
          <p:nvPr>
            <p:ph type="body" sz="quarter" idx="13" hasCustomPrompt="1"/>
          </p:nvPr>
        </p:nvSpPr>
        <p:spPr>
          <a:xfrm>
            <a:off x="316902" y="3161952"/>
            <a:ext cx="7704000" cy="431428"/>
          </a:xfrm>
          <a:prstGeom prst="rect">
            <a:avLst/>
          </a:prstGeom>
        </p:spPr>
        <p:txBody>
          <a:bodyPr/>
          <a:lstStyle>
            <a:lvl1pPr marL="342900" indent="-342900">
              <a:buClr>
                <a:srgbClr val="DA9F19"/>
              </a:buClr>
              <a:buSzPct val="80000"/>
              <a:buFont typeface="Arial" panose="020B0604020202020204" pitchFamily="34" charset="0"/>
              <a:buChar char="•"/>
              <a:defRPr sz="2000" b="0" baseline="0">
                <a:solidFill>
                  <a:srgbClr val="20201E"/>
                </a:solidFill>
              </a:defRPr>
            </a:lvl1pPr>
          </a:lstStyle>
          <a:p>
            <a:pPr lvl="0"/>
            <a:r>
              <a:rPr lang="en-GB" noProof="0"/>
              <a:t>Bullet Points</a:t>
            </a:r>
          </a:p>
        </p:txBody>
      </p:sp>
    </p:spTree>
    <p:extLst>
      <p:ext uri="{BB962C8B-B14F-4D97-AF65-F5344CB8AC3E}">
        <p14:creationId xmlns:p14="http://schemas.microsoft.com/office/powerpoint/2010/main" val="1429121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66349-D694-0148-A703-79ADEA411BB1}"/>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6EC309E5-BEE4-4F43-82D8-41B36C0ECB6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D05C2FC2-BA21-8A4F-B2CE-14F57100A28C}"/>
              </a:ext>
            </a:extLst>
          </p:cNvPr>
          <p:cNvSpPr>
            <a:spLocks noGrp="1"/>
          </p:cNvSpPr>
          <p:nvPr>
            <p:ph type="dt" sz="half" idx="10"/>
          </p:nvPr>
        </p:nvSpPr>
        <p:spPr/>
        <p:txBody>
          <a:bodyPr/>
          <a:lstStyle/>
          <a:p>
            <a:fld id="{1A4B63CC-0326-4345-85F8-780998EB1D98}" type="datetimeFigureOut">
              <a:rPr lang="en-GB" smtClean="0"/>
              <a:t>11/04/2024</a:t>
            </a:fld>
            <a:endParaRPr lang="en-GB"/>
          </a:p>
        </p:txBody>
      </p:sp>
      <p:sp>
        <p:nvSpPr>
          <p:cNvPr id="5" name="Fußzeilenplatzhalter 4">
            <a:extLst>
              <a:ext uri="{FF2B5EF4-FFF2-40B4-BE49-F238E27FC236}">
                <a16:creationId xmlns:a16="http://schemas.microsoft.com/office/drawing/2014/main" id="{0BA4FB46-204E-544D-AC75-A2A129023238}"/>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8195F4FE-D71F-CA4B-8062-37E1A513D9A9}"/>
              </a:ext>
            </a:extLst>
          </p:cNvPr>
          <p:cNvSpPr>
            <a:spLocks noGrp="1"/>
          </p:cNvSpPr>
          <p:nvPr>
            <p:ph type="sldNum" sz="quarter" idx="12"/>
          </p:nvPr>
        </p:nvSpPr>
        <p:spPr/>
        <p:txBody>
          <a:bodyPr/>
          <a:lstStyle/>
          <a:p>
            <a:fld id="{9E62C815-0E50-4446-B06A-EB17C63BDE83}" type="slidenum">
              <a:rPr lang="en-GB" smtClean="0"/>
              <a:t>‹Nr.›</a:t>
            </a:fld>
            <a:endParaRPr lang="en-GB"/>
          </a:p>
        </p:txBody>
      </p:sp>
    </p:spTree>
    <p:extLst>
      <p:ext uri="{BB962C8B-B14F-4D97-AF65-F5344CB8AC3E}">
        <p14:creationId xmlns:p14="http://schemas.microsoft.com/office/powerpoint/2010/main" val="275126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riftgliederung">
    <p:spTree>
      <p:nvGrpSpPr>
        <p:cNvPr id="1" name=""/>
        <p:cNvGrpSpPr/>
        <p:nvPr/>
      </p:nvGrpSpPr>
      <p:grpSpPr>
        <a:xfrm>
          <a:off x="0" y="0"/>
          <a:ext cx="0" cy="0"/>
          <a:chOff x="0" y="0"/>
          <a:chExt cx="0" cy="0"/>
        </a:xfrm>
      </p:grpSpPr>
      <p:sp>
        <p:nvSpPr>
          <p:cNvPr id="4" name="Inhaltsplatzhalter 1"/>
          <p:cNvSpPr>
            <a:spLocks noGrp="1"/>
          </p:cNvSpPr>
          <p:nvPr>
            <p:ph sz="quarter" idx="4294967295"/>
          </p:nvPr>
        </p:nvSpPr>
        <p:spPr>
          <a:xfrm>
            <a:off x="12727557" y="2204865"/>
            <a:ext cx="9601067" cy="4536753"/>
          </a:xfrm>
          <a:prstGeom prst="rect">
            <a:avLst/>
          </a:prstGeom>
        </p:spPr>
        <p:txBody>
          <a:bodyPr/>
          <a:lstStyle>
            <a:lvl1pPr marL="0" indent="0">
              <a:spcBef>
                <a:spcPts val="0"/>
              </a:spcBef>
              <a:buClr>
                <a:srgbClr val="DA9F19"/>
              </a:buClr>
              <a:buSzPct val="80000"/>
              <a:buFont typeface="+mj-lt"/>
              <a:buNone/>
              <a:defRPr/>
            </a:lvl1pPr>
          </a:lstStyle>
          <a:p>
            <a:pPr marL="0" indent="0">
              <a:spcBef>
                <a:spcPts val="0"/>
              </a:spcBef>
              <a:buNone/>
            </a:pPr>
            <a:r>
              <a:rPr lang="de-DE" sz="2400" b="1" err="1">
                <a:solidFill>
                  <a:srgbClr val="DA9F19"/>
                </a:solidFill>
                <a:latin typeface="+mn-lt"/>
              </a:rPr>
              <a:t>Subtitle</a:t>
            </a:r>
            <a:r>
              <a:rPr lang="de-DE" sz="2400" b="1">
                <a:solidFill>
                  <a:srgbClr val="DA9F19"/>
                </a:solidFill>
                <a:latin typeface="+mn-lt"/>
              </a:rPr>
              <a:t>: Gravur Condensed </a:t>
            </a:r>
            <a:r>
              <a:rPr lang="de-DE" sz="2400" b="1" err="1">
                <a:solidFill>
                  <a:srgbClr val="DA9F19"/>
                </a:solidFill>
                <a:latin typeface="+mn-lt"/>
              </a:rPr>
              <a:t>or</a:t>
            </a:r>
            <a:r>
              <a:rPr lang="de-DE" sz="2400" b="1">
                <a:solidFill>
                  <a:srgbClr val="DA9F19"/>
                </a:solidFill>
                <a:latin typeface="+mn-lt"/>
              </a:rPr>
              <a:t> Calibri, 24, </a:t>
            </a:r>
            <a:r>
              <a:rPr lang="de-DE" sz="2400" b="1" err="1">
                <a:solidFill>
                  <a:srgbClr val="DA9F19"/>
                </a:solidFill>
                <a:latin typeface="+mn-lt"/>
              </a:rPr>
              <a:t>yellow</a:t>
            </a:r>
            <a:r>
              <a:rPr lang="de-DE" sz="2400" b="1">
                <a:solidFill>
                  <a:srgbClr val="DA9F19"/>
                </a:solidFill>
                <a:latin typeface="+mn-lt"/>
              </a:rPr>
              <a:t>, </a:t>
            </a:r>
            <a:r>
              <a:rPr lang="de-DE" sz="2400" b="1" err="1">
                <a:solidFill>
                  <a:srgbClr val="DA9F19"/>
                </a:solidFill>
                <a:latin typeface="+mn-lt"/>
              </a:rPr>
              <a:t>bold</a:t>
            </a:r>
            <a:endParaRPr lang="de-DE" sz="2400" b="1">
              <a:solidFill>
                <a:srgbClr val="DA9F19"/>
              </a:solidFill>
              <a:latin typeface="+mn-lt"/>
            </a:endParaRPr>
          </a:p>
          <a:p>
            <a:pPr marL="0" indent="0">
              <a:spcBef>
                <a:spcPts val="0"/>
              </a:spcBef>
              <a:buNone/>
            </a:pPr>
            <a:endParaRPr lang="de-DE" b="1">
              <a:latin typeface="+mn-lt"/>
            </a:endParaRPr>
          </a:p>
          <a:p>
            <a:pPr>
              <a:spcBef>
                <a:spcPts val="0"/>
              </a:spcBef>
              <a:buClr>
                <a:srgbClr val="DA9F19"/>
              </a:buClr>
            </a:pPr>
            <a:r>
              <a:rPr lang="de-DE" sz="2000" err="1">
                <a:solidFill>
                  <a:srgbClr val="20201E"/>
                </a:solidFill>
                <a:latin typeface="+mn-lt"/>
              </a:rPr>
              <a:t>Ordinary</a:t>
            </a:r>
            <a:r>
              <a:rPr lang="de-DE" sz="2000">
                <a:solidFill>
                  <a:srgbClr val="20201E"/>
                </a:solidFill>
                <a:latin typeface="+mn-lt"/>
              </a:rPr>
              <a:t> </a:t>
            </a:r>
            <a:r>
              <a:rPr lang="de-DE" sz="2000" err="1">
                <a:solidFill>
                  <a:srgbClr val="20201E"/>
                </a:solidFill>
                <a:latin typeface="+mn-lt"/>
              </a:rPr>
              <a:t>lines</a:t>
            </a:r>
            <a:r>
              <a:rPr lang="de-DE" sz="2000">
                <a:solidFill>
                  <a:srgbClr val="20201E"/>
                </a:solidFill>
                <a:latin typeface="+mn-lt"/>
              </a:rPr>
              <a:t>: Gravur Condensed </a:t>
            </a:r>
            <a:r>
              <a:rPr lang="de-DE" sz="2000" err="1">
                <a:solidFill>
                  <a:srgbClr val="20201E"/>
                </a:solidFill>
                <a:latin typeface="+mn-lt"/>
              </a:rPr>
              <a:t>or</a:t>
            </a:r>
            <a:r>
              <a:rPr lang="de-DE" sz="2000">
                <a:solidFill>
                  <a:srgbClr val="20201E"/>
                </a:solidFill>
                <a:latin typeface="+mn-lt"/>
              </a:rPr>
              <a:t> Calibri, 18 - 20</a:t>
            </a:r>
          </a:p>
          <a:p>
            <a:pPr>
              <a:spcBef>
                <a:spcPts val="0"/>
              </a:spcBef>
              <a:buClr>
                <a:srgbClr val="DA9F19"/>
              </a:buClr>
              <a:buSzPct val="110000"/>
            </a:pPr>
            <a:r>
              <a:rPr lang="de-DE" sz="2000">
                <a:solidFill>
                  <a:srgbClr val="20201E"/>
                </a:solidFill>
                <a:latin typeface="+mn-lt"/>
              </a:rPr>
              <a:t>Bullet </a:t>
            </a:r>
            <a:r>
              <a:rPr lang="de-DE" sz="2000" err="1">
                <a:solidFill>
                  <a:srgbClr val="20201E"/>
                </a:solidFill>
                <a:latin typeface="+mn-lt"/>
              </a:rPr>
              <a:t>points</a:t>
            </a:r>
            <a:r>
              <a:rPr lang="de-DE" sz="2000">
                <a:solidFill>
                  <a:srgbClr val="20201E"/>
                </a:solidFill>
                <a:latin typeface="+mn-lt"/>
              </a:rPr>
              <a:t>: 80% </a:t>
            </a:r>
            <a:r>
              <a:rPr lang="de-DE" sz="2000" err="1">
                <a:solidFill>
                  <a:srgbClr val="20201E"/>
                </a:solidFill>
                <a:latin typeface="+mn-lt"/>
              </a:rPr>
              <a:t>of</a:t>
            </a:r>
            <a:r>
              <a:rPr lang="de-DE" sz="2000">
                <a:solidFill>
                  <a:srgbClr val="20201E"/>
                </a:solidFill>
                <a:latin typeface="+mn-lt"/>
              </a:rPr>
              <a:t> </a:t>
            </a:r>
            <a:r>
              <a:rPr lang="de-DE" sz="2000" err="1">
                <a:solidFill>
                  <a:srgbClr val="20201E"/>
                </a:solidFill>
                <a:latin typeface="+mn-lt"/>
              </a:rPr>
              <a:t>text</a:t>
            </a:r>
            <a:endParaRPr lang="de-DE" sz="2000">
              <a:solidFill>
                <a:srgbClr val="20201E"/>
              </a:solidFill>
              <a:latin typeface="+mn-lt"/>
            </a:endParaRPr>
          </a:p>
          <a:p>
            <a:pPr>
              <a:spcBef>
                <a:spcPts val="0"/>
              </a:spcBef>
              <a:buClr>
                <a:srgbClr val="DA9F19"/>
              </a:buClr>
              <a:buSzPct val="110000"/>
            </a:pPr>
            <a:r>
              <a:rPr lang="de-DE" sz="2000">
                <a:solidFill>
                  <a:srgbClr val="20201E"/>
                </a:solidFill>
                <a:latin typeface="+mn-lt"/>
              </a:rPr>
              <a:t>Symbol: General </a:t>
            </a:r>
            <a:r>
              <a:rPr lang="de-DE" sz="2000" err="1">
                <a:solidFill>
                  <a:srgbClr val="20201E"/>
                </a:solidFill>
                <a:latin typeface="+mn-lt"/>
              </a:rPr>
              <a:t>Punctuation</a:t>
            </a:r>
            <a:r>
              <a:rPr lang="de-DE" sz="2000">
                <a:solidFill>
                  <a:srgbClr val="20201E"/>
                </a:solidFill>
                <a:latin typeface="+mn-lt"/>
              </a:rPr>
              <a:t>, </a:t>
            </a:r>
            <a:r>
              <a:rPr lang="de-DE" sz="2000" err="1">
                <a:solidFill>
                  <a:srgbClr val="20201E"/>
                </a:solidFill>
                <a:latin typeface="+mn-lt"/>
              </a:rPr>
              <a:t>Character</a:t>
            </a:r>
            <a:r>
              <a:rPr lang="de-DE" sz="2000">
                <a:solidFill>
                  <a:srgbClr val="20201E"/>
                </a:solidFill>
                <a:latin typeface="+mn-lt"/>
              </a:rPr>
              <a:t> </a:t>
            </a:r>
            <a:r>
              <a:rPr lang="de-DE" sz="2000" err="1">
                <a:solidFill>
                  <a:srgbClr val="20201E"/>
                </a:solidFill>
                <a:latin typeface="+mn-lt"/>
              </a:rPr>
              <a:t>code</a:t>
            </a:r>
            <a:r>
              <a:rPr lang="de-DE" sz="2000">
                <a:solidFill>
                  <a:srgbClr val="20201E"/>
                </a:solidFill>
                <a:latin typeface="+mn-lt"/>
              </a:rPr>
              <a:t>: 2022, Unicode (hex)</a:t>
            </a:r>
          </a:p>
          <a:p>
            <a:pPr>
              <a:spcBef>
                <a:spcPts val="0"/>
              </a:spcBef>
              <a:buClr>
                <a:srgbClr val="DA9F19"/>
              </a:buClr>
              <a:buSzPct val="110000"/>
            </a:pPr>
            <a:r>
              <a:rPr lang="de-DE" sz="2000" err="1">
                <a:solidFill>
                  <a:srgbClr val="20201E"/>
                </a:solidFill>
                <a:latin typeface="+mn-lt"/>
              </a:rPr>
              <a:t>Indentation</a:t>
            </a:r>
            <a:r>
              <a:rPr lang="de-DE" sz="2000">
                <a:solidFill>
                  <a:srgbClr val="20201E"/>
                </a:solidFill>
                <a:latin typeface="+mn-lt"/>
              </a:rPr>
              <a:t>: </a:t>
            </a:r>
            <a:r>
              <a:rPr lang="de-DE" sz="2000" err="1">
                <a:solidFill>
                  <a:srgbClr val="20201E"/>
                </a:solidFill>
                <a:latin typeface="+mn-lt"/>
              </a:rPr>
              <a:t>before</a:t>
            </a:r>
            <a:r>
              <a:rPr lang="de-DE" sz="2000">
                <a:solidFill>
                  <a:srgbClr val="20201E"/>
                </a:solidFill>
                <a:latin typeface="+mn-lt"/>
              </a:rPr>
              <a:t> </a:t>
            </a:r>
            <a:r>
              <a:rPr lang="de-DE" sz="2000" err="1">
                <a:solidFill>
                  <a:srgbClr val="20201E"/>
                </a:solidFill>
                <a:latin typeface="+mn-lt"/>
              </a:rPr>
              <a:t>text</a:t>
            </a:r>
            <a:r>
              <a:rPr lang="de-DE" sz="2000">
                <a:solidFill>
                  <a:srgbClr val="20201E"/>
                </a:solidFill>
                <a:latin typeface="+mn-lt"/>
              </a:rPr>
              <a:t>: 0.95 cm (0.4 in); </a:t>
            </a:r>
            <a:r>
              <a:rPr lang="de-DE" sz="2000" err="1">
                <a:solidFill>
                  <a:srgbClr val="20201E"/>
                </a:solidFill>
                <a:latin typeface="+mn-lt"/>
              </a:rPr>
              <a:t>hanging</a:t>
            </a:r>
            <a:r>
              <a:rPr lang="de-DE" sz="2000">
                <a:solidFill>
                  <a:srgbClr val="20201E"/>
                </a:solidFill>
                <a:latin typeface="+mn-lt"/>
              </a:rPr>
              <a:t> </a:t>
            </a:r>
            <a:r>
              <a:rPr lang="de-DE" sz="2000" err="1">
                <a:solidFill>
                  <a:srgbClr val="20201E"/>
                </a:solidFill>
                <a:latin typeface="+mn-lt"/>
              </a:rPr>
              <a:t>by</a:t>
            </a:r>
            <a:r>
              <a:rPr lang="de-DE" sz="2000">
                <a:solidFill>
                  <a:srgbClr val="20201E"/>
                </a:solidFill>
                <a:latin typeface="+mn-lt"/>
              </a:rPr>
              <a:t> 0,95 cm (0.4 in)</a:t>
            </a:r>
          </a:p>
          <a:p>
            <a:pPr marL="342000" indent="-342000">
              <a:spcBef>
                <a:spcPts val="0"/>
              </a:spcBef>
              <a:buClr>
                <a:srgbClr val="DA9F19"/>
              </a:buClr>
              <a:buSzPct val="80000"/>
              <a:buFont typeface="+mj-lt"/>
              <a:buAutoNum type="arabicPeriod"/>
            </a:pPr>
            <a:r>
              <a:rPr lang="en-GB" sz="2000">
                <a:solidFill>
                  <a:srgbClr val="20201E"/>
                </a:solidFill>
                <a:latin typeface="+mn-lt"/>
              </a:rPr>
              <a:t>Numbering</a:t>
            </a:r>
            <a:r>
              <a:rPr lang="de-DE" sz="2000">
                <a:solidFill>
                  <a:srgbClr val="20201E"/>
                </a:solidFill>
                <a:latin typeface="+mn-lt"/>
              </a:rPr>
              <a:t>: 80% </a:t>
            </a:r>
            <a:r>
              <a:rPr lang="de-DE" sz="2000" err="1">
                <a:solidFill>
                  <a:srgbClr val="20201E"/>
                </a:solidFill>
                <a:latin typeface="+mn-lt"/>
              </a:rPr>
              <a:t>of</a:t>
            </a:r>
            <a:r>
              <a:rPr lang="de-DE" sz="2000">
                <a:solidFill>
                  <a:srgbClr val="20201E"/>
                </a:solidFill>
                <a:latin typeface="+mn-lt"/>
              </a:rPr>
              <a:t> </a:t>
            </a:r>
            <a:r>
              <a:rPr lang="de-DE" sz="2000" err="1">
                <a:solidFill>
                  <a:srgbClr val="20201E"/>
                </a:solidFill>
                <a:latin typeface="+mn-lt"/>
              </a:rPr>
              <a:t>text</a:t>
            </a:r>
            <a:endParaRPr lang="de-DE" sz="2000">
              <a:solidFill>
                <a:srgbClr val="20201E"/>
              </a:solidFill>
              <a:latin typeface="+mn-lt"/>
            </a:endParaRPr>
          </a:p>
          <a:p>
            <a:pPr marL="342000" indent="-342000">
              <a:spcBef>
                <a:spcPts val="0"/>
              </a:spcBef>
              <a:buClr>
                <a:srgbClr val="DA9F19"/>
              </a:buClr>
              <a:buSzPct val="80000"/>
              <a:buFont typeface="+mj-lt"/>
              <a:buAutoNum type="arabicPeriod"/>
            </a:pPr>
            <a:r>
              <a:rPr lang="de-DE" sz="2000" err="1">
                <a:solidFill>
                  <a:srgbClr val="20201E"/>
                </a:solidFill>
                <a:latin typeface="+mn-lt"/>
              </a:rPr>
              <a:t>Indentation</a:t>
            </a:r>
            <a:r>
              <a:rPr lang="de-DE" sz="2000">
                <a:solidFill>
                  <a:srgbClr val="20201E"/>
                </a:solidFill>
                <a:latin typeface="+mn-lt"/>
              </a:rPr>
              <a:t>: </a:t>
            </a:r>
            <a:r>
              <a:rPr lang="de-DE" sz="2000" err="1">
                <a:solidFill>
                  <a:srgbClr val="20201E"/>
                </a:solidFill>
                <a:latin typeface="+mn-lt"/>
              </a:rPr>
              <a:t>before</a:t>
            </a:r>
            <a:r>
              <a:rPr lang="de-DE" sz="2000">
                <a:solidFill>
                  <a:srgbClr val="20201E"/>
                </a:solidFill>
                <a:latin typeface="+mn-lt"/>
              </a:rPr>
              <a:t> </a:t>
            </a:r>
            <a:r>
              <a:rPr lang="de-DE" sz="2000" err="1">
                <a:solidFill>
                  <a:srgbClr val="20201E"/>
                </a:solidFill>
                <a:latin typeface="+mn-lt"/>
              </a:rPr>
              <a:t>text</a:t>
            </a:r>
            <a:r>
              <a:rPr lang="de-DE" sz="2000">
                <a:solidFill>
                  <a:srgbClr val="20201E"/>
                </a:solidFill>
                <a:latin typeface="+mn-lt"/>
              </a:rPr>
              <a:t>: 0.95 cm (0.4 in); </a:t>
            </a:r>
            <a:r>
              <a:rPr lang="de-DE" sz="2000" err="1">
                <a:solidFill>
                  <a:srgbClr val="20201E"/>
                </a:solidFill>
                <a:latin typeface="+mn-lt"/>
              </a:rPr>
              <a:t>hanging</a:t>
            </a:r>
            <a:r>
              <a:rPr lang="de-DE" sz="2000">
                <a:solidFill>
                  <a:srgbClr val="20201E"/>
                </a:solidFill>
                <a:latin typeface="+mn-lt"/>
              </a:rPr>
              <a:t> </a:t>
            </a:r>
            <a:r>
              <a:rPr lang="de-DE" sz="2000" err="1">
                <a:solidFill>
                  <a:srgbClr val="20201E"/>
                </a:solidFill>
                <a:latin typeface="+mn-lt"/>
              </a:rPr>
              <a:t>by</a:t>
            </a:r>
            <a:r>
              <a:rPr lang="de-DE" sz="2000">
                <a:solidFill>
                  <a:srgbClr val="20201E"/>
                </a:solidFill>
                <a:latin typeface="+mn-lt"/>
              </a:rPr>
              <a:t> 0.95 cm (0.4 in)</a:t>
            </a:r>
          </a:p>
          <a:p>
            <a:pPr marL="342000" indent="-342000">
              <a:spcBef>
                <a:spcPts val="0"/>
              </a:spcBef>
              <a:buClr>
                <a:srgbClr val="DA9F19"/>
              </a:buClr>
              <a:buSzPct val="80000"/>
              <a:buFont typeface="+mj-lt"/>
              <a:buAutoNum type="arabicPeriod"/>
            </a:pPr>
            <a:endParaRPr lang="de-DE" sz="2000">
              <a:solidFill>
                <a:srgbClr val="20201E"/>
              </a:solidFill>
              <a:latin typeface="+mn-lt"/>
            </a:endParaRPr>
          </a:p>
          <a:p>
            <a:pPr marL="0" indent="0">
              <a:spcBef>
                <a:spcPts val="0"/>
              </a:spcBef>
              <a:buClr>
                <a:srgbClr val="DA9F19"/>
              </a:buClr>
              <a:buSzPct val="80000"/>
              <a:buNone/>
            </a:pPr>
            <a:r>
              <a:rPr lang="de-DE" sz="2000" err="1">
                <a:solidFill>
                  <a:srgbClr val="20201E"/>
                </a:solidFill>
                <a:latin typeface="+mn-lt"/>
              </a:rPr>
              <a:t>Distance</a:t>
            </a:r>
            <a:r>
              <a:rPr lang="de-DE" sz="2000">
                <a:solidFill>
                  <a:srgbClr val="20201E"/>
                </a:solidFill>
                <a:latin typeface="+mn-lt"/>
              </a:rPr>
              <a:t> box </a:t>
            </a:r>
            <a:r>
              <a:rPr lang="de-DE" sz="2000" err="1">
                <a:solidFill>
                  <a:srgbClr val="20201E"/>
                </a:solidFill>
                <a:latin typeface="+mn-lt"/>
              </a:rPr>
              <a:t>from</a:t>
            </a:r>
            <a:r>
              <a:rPr lang="de-DE" sz="2000">
                <a:solidFill>
                  <a:srgbClr val="20201E"/>
                </a:solidFill>
                <a:latin typeface="+mn-lt"/>
              </a:rPr>
              <a:t> </a:t>
            </a:r>
            <a:r>
              <a:rPr lang="de-DE" sz="2000" err="1">
                <a:solidFill>
                  <a:srgbClr val="20201E"/>
                </a:solidFill>
                <a:latin typeface="+mn-lt"/>
              </a:rPr>
              <a:t>slide</a:t>
            </a:r>
            <a:r>
              <a:rPr lang="de-DE" sz="2000">
                <a:solidFill>
                  <a:srgbClr val="20201E"/>
                </a:solidFill>
                <a:latin typeface="+mn-lt"/>
              </a:rPr>
              <a:t> </a:t>
            </a:r>
            <a:r>
              <a:rPr lang="de-DE" sz="2000" err="1">
                <a:solidFill>
                  <a:srgbClr val="20201E"/>
                </a:solidFill>
                <a:latin typeface="+mn-lt"/>
              </a:rPr>
              <a:t>frame</a:t>
            </a:r>
            <a:r>
              <a:rPr lang="de-DE" sz="2000">
                <a:solidFill>
                  <a:srgbClr val="20201E"/>
                </a:solidFill>
                <a:latin typeface="+mn-lt"/>
              </a:rPr>
              <a:t> </a:t>
            </a:r>
            <a:r>
              <a:rPr lang="de-DE" sz="2000" err="1">
                <a:solidFill>
                  <a:srgbClr val="20201E"/>
                </a:solidFill>
                <a:latin typeface="+mn-lt"/>
              </a:rPr>
              <a:t>right</a:t>
            </a:r>
            <a:r>
              <a:rPr lang="de-DE" sz="2000">
                <a:solidFill>
                  <a:srgbClr val="20201E"/>
                </a:solidFill>
                <a:latin typeface="+mn-lt"/>
              </a:rPr>
              <a:t>/</a:t>
            </a:r>
            <a:r>
              <a:rPr lang="de-DE" sz="2000" err="1">
                <a:solidFill>
                  <a:srgbClr val="20201E"/>
                </a:solidFill>
                <a:latin typeface="+mn-lt"/>
              </a:rPr>
              <a:t>left</a:t>
            </a:r>
            <a:r>
              <a:rPr lang="de-DE" sz="2000">
                <a:solidFill>
                  <a:srgbClr val="20201E"/>
                </a:solidFill>
                <a:latin typeface="+mn-lt"/>
              </a:rPr>
              <a:t>: </a:t>
            </a:r>
            <a:r>
              <a:rPr lang="de-DE" sz="2000" err="1">
                <a:solidFill>
                  <a:srgbClr val="20201E"/>
                </a:solidFill>
                <a:latin typeface="+mn-lt"/>
              </a:rPr>
              <a:t>at</a:t>
            </a:r>
            <a:r>
              <a:rPr lang="de-DE" sz="2000">
                <a:solidFill>
                  <a:srgbClr val="20201E"/>
                </a:solidFill>
                <a:latin typeface="+mn-lt"/>
              </a:rPr>
              <a:t> least 2 cm (0.8 in)</a:t>
            </a:r>
          </a:p>
          <a:p>
            <a:pPr marL="0" indent="0">
              <a:spcBef>
                <a:spcPts val="0"/>
              </a:spcBef>
              <a:buClr>
                <a:srgbClr val="DA9F19"/>
              </a:buClr>
              <a:buSzPct val="80000"/>
              <a:buNone/>
            </a:pPr>
            <a:r>
              <a:rPr lang="de-DE" sz="2000" err="1">
                <a:solidFill>
                  <a:srgbClr val="20201E"/>
                </a:solidFill>
                <a:latin typeface="+mn-lt"/>
              </a:rPr>
              <a:t>Distance</a:t>
            </a:r>
            <a:r>
              <a:rPr lang="de-DE" sz="2000">
                <a:solidFill>
                  <a:srgbClr val="20201E"/>
                </a:solidFill>
                <a:latin typeface="+mn-lt"/>
              </a:rPr>
              <a:t> box </a:t>
            </a:r>
            <a:r>
              <a:rPr lang="de-DE" sz="2000" err="1">
                <a:solidFill>
                  <a:srgbClr val="20201E"/>
                </a:solidFill>
                <a:latin typeface="+mn-lt"/>
              </a:rPr>
              <a:t>from</a:t>
            </a:r>
            <a:r>
              <a:rPr lang="de-DE" sz="2000">
                <a:solidFill>
                  <a:srgbClr val="20201E"/>
                </a:solidFill>
                <a:latin typeface="+mn-lt"/>
              </a:rPr>
              <a:t> logo: </a:t>
            </a:r>
            <a:r>
              <a:rPr lang="de-DE" sz="2000" err="1">
                <a:solidFill>
                  <a:srgbClr val="20201E"/>
                </a:solidFill>
                <a:latin typeface="+mn-lt"/>
              </a:rPr>
              <a:t>at</a:t>
            </a:r>
            <a:r>
              <a:rPr lang="de-DE" sz="2000">
                <a:solidFill>
                  <a:srgbClr val="20201E"/>
                </a:solidFill>
                <a:latin typeface="+mn-lt"/>
              </a:rPr>
              <a:t> least 2 cm (0.8 in)</a:t>
            </a:r>
          </a:p>
          <a:p>
            <a:pPr marL="0" indent="0">
              <a:spcBef>
                <a:spcPts val="0"/>
              </a:spcBef>
              <a:buClr>
                <a:srgbClr val="DA9F19"/>
              </a:buClr>
              <a:buSzPct val="80000"/>
              <a:buNone/>
            </a:pPr>
            <a:endParaRPr lang="de-DE" sz="2000">
              <a:solidFill>
                <a:srgbClr val="20201E"/>
              </a:solidFill>
              <a:latin typeface="+mn-lt"/>
            </a:endParaRPr>
          </a:p>
        </p:txBody>
      </p:sp>
      <p:sp>
        <p:nvSpPr>
          <p:cNvPr id="5" name="Inhaltsplatzhalter 2"/>
          <p:cNvSpPr txBox="1">
            <a:spLocks/>
          </p:cNvSpPr>
          <p:nvPr userDrawn="1"/>
        </p:nvSpPr>
        <p:spPr>
          <a:xfrm>
            <a:off x="12720736" y="476152"/>
            <a:ext cx="9217024" cy="720601"/>
          </a:xfrm>
          <a:prstGeom prst="rect">
            <a:avLst/>
          </a:prstGeom>
        </p:spPr>
        <p:txBody>
          <a:bodyPr lIns="36000" tIns="36000" rIns="36000" bIns="3600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3000" b="1">
                <a:solidFill>
                  <a:srgbClr val="303880"/>
                </a:solidFill>
              </a:rPr>
              <a:t>Gravur Condensed  or Calibri, 30, Blue, bold, </a:t>
            </a:r>
            <a:r>
              <a:rPr lang="de-DE" sz="3000" b="1" err="1">
                <a:solidFill>
                  <a:srgbClr val="303880"/>
                </a:solidFill>
              </a:rPr>
              <a:t>distance</a:t>
            </a:r>
            <a:r>
              <a:rPr lang="de-DE" sz="3000" b="1">
                <a:solidFill>
                  <a:srgbClr val="303880"/>
                </a:solidFill>
              </a:rPr>
              <a:t> from logo: 2 cm</a:t>
            </a:r>
          </a:p>
        </p:txBody>
      </p:sp>
      <p:sp>
        <p:nvSpPr>
          <p:cNvPr id="3" name="Textplatzhalter 2"/>
          <p:cNvSpPr>
            <a:spLocks noGrp="1"/>
          </p:cNvSpPr>
          <p:nvPr>
            <p:ph type="body" sz="quarter" idx="10" hasCustomPrompt="1"/>
          </p:nvPr>
        </p:nvSpPr>
        <p:spPr>
          <a:xfrm>
            <a:off x="12241248" y="116633"/>
            <a:ext cx="10176000" cy="4751387"/>
          </a:xfrm>
          <a:prstGeom prst="rect">
            <a:avLst/>
          </a:prstGeom>
        </p:spPr>
        <p:txBody>
          <a:bodyPr/>
          <a:lstStyle>
            <a:lvl1pPr marL="0" indent="0">
              <a:buNone/>
              <a:defRPr sz="2400" b="1">
                <a:solidFill>
                  <a:srgbClr val="AF1A1C"/>
                </a:solidFill>
              </a:defRPr>
            </a:lvl1pPr>
            <a:lvl2pPr marL="0" indent="0">
              <a:buFontTx/>
              <a:buNone/>
              <a:defRPr sz="2000" baseline="0"/>
            </a:lvl2pPr>
            <a:lvl3pPr marL="342000" indent="-342000">
              <a:buClr>
                <a:srgbClr val="DA9F19"/>
              </a:buClr>
              <a:buSzPct val="80000"/>
              <a:buFont typeface="Calibri" panose="020F0502020204030204" pitchFamily="34" charset="0"/>
              <a:buChar char="•"/>
              <a:defRPr sz="2000" baseline="0"/>
            </a:lvl3pPr>
            <a:lvl4pPr marL="342000" indent="-342000">
              <a:buClr>
                <a:srgbClr val="DA9F19"/>
              </a:buClr>
              <a:buSzPct val="80000"/>
              <a:buFont typeface="+mj-lt"/>
              <a:buAutoNum type="arabicPeriod"/>
              <a:defRPr/>
            </a:lvl4pPr>
            <a:lvl5pPr marL="1828800" indent="0">
              <a:buNone/>
              <a:defRPr/>
            </a:lvl5pPr>
          </a:lstStyle>
          <a:p>
            <a:pPr lvl="0"/>
            <a:r>
              <a:rPr lang="de-DE"/>
              <a:t>Sub-title</a:t>
            </a:r>
          </a:p>
          <a:p>
            <a:pPr lvl="1"/>
            <a:r>
              <a:rPr lang="de-DE"/>
              <a:t>Standard </a:t>
            </a:r>
            <a:r>
              <a:rPr lang="de-DE" err="1"/>
              <a:t>text</a:t>
            </a:r>
            <a:endParaRPr lang="de-DE"/>
          </a:p>
          <a:p>
            <a:pPr lvl="2"/>
            <a:r>
              <a:rPr lang="de-DE"/>
              <a:t>Bullet Points</a:t>
            </a:r>
          </a:p>
          <a:p>
            <a:pPr lvl="3"/>
            <a:r>
              <a:rPr lang="de-DE" err="1"/>
              <a:t>Numbering</a:t>
            </a:r>
            <a:endParaRPr lang="de-DE"/>
          </a:p>
        </p:txBody>
      </p:sp>
      <p:sp>
        <p:nvSpPr>
          <p:cNvPr id="11" name="Textplatzhalter 10"/>
          <p:cNvSpPr>
            <a:spLocks noGrp="1"/>
          </p:cNvSpPr>
          <p:nvPr>
            <p:ph type="body" sz="quarter" idx="11" hasCustomPrompt="1"/>
          </p:nvPr>
        </p:nvSpPr>
        <p:spPr>
          <a:xfrm>
            <a:off x="432000" y="2349500"/>
            <a:ext cx="10272000" cy="431428"/>
          </a:xfrm>
          <a:prstGeom prst="rect">
            <a:avLst/>
          </a:prstGeom>
        </p:spPr>
        <p:txBody>
          <a:bodyPr/>
          <a:lstStyle>
            <a:lvl1pPr marL="0" indent="0">
              <a:buNone/>
              <a:defRPr sz="2400" b="1">
                <a:solidFill>
                  <a:srgbClr val="AF1A1C"/>
                </a:solidFill>
              </a:defRPr>
            </a:lvl1pPr>
          </a:lstStyle>
          <a:p>
            <a:pPr lvl="0"/>
            <a:r>
              <a:rPr lang="de-DE" err="1"/>
              <a:t>Subtitle</a:t>
            </a:r>
            <a:endParaRPr lang="de-DE"/>
          </a:p>
        </p:txBody>
      </p:sp>
      <p:sp>
        <p:nvSpPr>
          <p:cNvPr id="12" name="Textplatzhalter 10"/>
          <p:cNvSpPr>
            <a:spLocks noGrp="1"/>
          </p:cNvSpPr>
          <p:nvPr>
            <p:ph type="body" sz="quarter" idx="12" hasCustomPrompt="1"/>
          </p:nvPr>
        </p:nvSpPr>
        <p:spPr>
          <a:xfrm>
            <a:off x="432000" y="2997572"/>
            <a:ext cx="10272000" cy="431428"/>
          </a:xfrm>
          <a:prstGeom prst="rect">
            <a:avLst/>
          </a:prstGeom>
        </p:spPr>
        <p:txBody>
          <a:bodyPr/>
          <a:lstStyle>
            <a:lvl1pPr marL="0" indent="0">
              <a:buNone/>
              <a:defRPr sz="2000" b="0" baseline="0">
                <a:solidFill>
                  <a:srgbClr val="20201E"/>
                </a:solidFill>
              </a:defRPr>
            </a:lvl1pPr>
          </a:lstStyle>
          <a:p>
            <a:pPr lvl="0"/>
            <a:r>
              <a:rPr lang="de-DE" sz="2000"/>
              <a:t>Normal </a:t>
            </a:r>
            <a:r>
              <a:rPr lang="de-DE" sz="2000" err="1"/>
              <a:t>text</a:t>
            </a:r>
            <a:endParaRPr lang="de-DE"/>
          </a:p>
        </p:txBody>
      </p:sp>
      <p:sp>
        <p:nvSpPr>
          <p:cNvPr id="13" name="Textplatzhalter 10"/>
          <p:cNvSpPr>
            <a:spLocks noGrp="1"/>
          </p:cNvSpPr>
          <p:nvPr>
            <p:ph type="body" sz="quarter" idx="13" hasCustomPrompt="1"/>
          </p:nvPr>
        </p:nvSpPr>
        <p:spPr>
          <a:xfrm>
            <a:off x="432000" y="3717032"/>
            <a:ext cx="10272000" cy="431428"/>
          </a:xfrm>
          <a:prstGeom prst="rect">
            <a:avLst/>
          </a:prstGeom>
        </p:spPr>
        <p:txBody>
          <a:bodyPr/>
          <a:lstStyle>
            <a:lvl1pPr marL="342900" indent="-342900">
              <a:buClr>
                <a:srgbClr val="DA9F19"/>
              </a:buClr>
              <a:buSzPct val="80000"/>
              <a:buFont typeface="Arial" panose="020B0604020202020204" pitchFamily="34" charset="0"/>
              <a:buChar char="•"/>
              <a:defRPr sz="2000" b="0" baseline="0">
                <a:solidFill>
                  <a:srgbClr val="20201E"/>
                </a:solidFill>
              </a:defRPr>
            </a:lvl1pPr>
          </a:lstStyle>
          <a:p>
            <a:pPr lvl="0"/>
            <a:r>
              <a:rPr lang="de-DE"/>
              <a:t>Bullet Points</a:t>
            </a:r>
          </a:p>
        </p:txBody>
      </p:sp>
      <p:sp>
        <p:nvSpPr>
          <p:cNvPr id="14" name="Textplatzhalter 10"/>
          <p:cNvSpPr>
            <a:spLocks noGrp="1"/>
          </p:cNvSpPr>
          <p:nvPr>
            <p:ph type="body" sz="quarter" idx="14" hasCustomPrompt="1"/>
          </p:nvPr>
        </p:nvSpPr>
        <p:spPr>
          <a:xfrm>
            <a:off x="432000" y="4293716"/>
            <a:ext cx="10272000" cy="431428"/>
          </a:xfrm>
          <a:prstGeom prst="rect">
            <a:avLst/>
          </a:prstGeom>
        </p:spPr>
        <p:txBody>
          <a:bodyPr/>
          <a:lstStyle>
            <a:lvl1pPr marL="342000" indent="-342000">
              <a:buClr>
                <a:srgbClr val="DA9F19"/>
              </a:buClr>
              <a:buSzPct val="80000"/>
              <a:buFont typeface="+mj-lt"/>
              <a:buAutoNum type="arabicPeriod"/>
              <a:defRPr sz="2000" b="0">
                <a:solidFill>
                  <a:srgbClr val="20201E"/>
                </a:solidFill>
              </a:defRPr>
            </a:lvl1pPr>
          </a:lstStyle>
          <a:p>
            <a:pPr lvl="0"/>
            <a:r>
              <a:rPr lang="de-DE" sz="2000" b="0" err="1"/>
              <a:t>Numbering</a:t>
            </a:r>
            <a:endParaRPr lang="de-DE"/>
          </a:p>
        </p:txBody>
      </p:sp>
      <p:sp>
        <p:nvSpPr>
          <p:cNvPr id="16" name="Textplatzhalter 15"/>
          <p:cNvSpPr>
            <a:spLocks noGrp="1"/>
          </p:cNvSpPr>
          <p:nvPr>
            <p:ph type="body" sz="quarter" idx="15" hasCustomPrompt="1"/>
          </p:nvPr>
        </p:nvSpPr>
        <p:spPr>
          <a:xfrm>
            <a:off x="431371" y="332930"/>
            <a:ext cx="9505056" cy="791815"/>
          </a:xfrm>
          <a:prstGeom prst="rect">
            <a:avLst/>
          </a:prstGeom>
        </p:spPr>
        <p:txBody>
          <a:bodyPr/>
          <a:lstStyle>
            <a:lvl1pPr marL="0" indent="0">
              <a:buNone/>
              <a:defRPr sz="3600" b="1">
                <a:solidFill>
                  <a:srgbClr val="303880"/>
                </a:solidFill>
              </a:defRPr>
            </a:lvl1pPr>
            <a:lvl2pPr marL="457200" indent="0">
              <a:buNone/>
              <a:defRPr/>
            </a:lvl2pPr>
          </a:lstStyle>
          <a:p>
            <a:pPr lvl="0"/>
            <a:r>
              <a:rPr lang="de-DE" sz="3600"/>
              <a:t>Title </a:t>
            </a:r>
            <a:r>
              <a:rPr lang="de-DE" sz="3600" err="1"/>
              <a:t>of</a:t>
            </a:r>
            <a:r>
              <a:rPr lang="de-DE" sz="3600"/>
              <a:t> </a:t>
            </a:r>
            <a:r>
              <a:rPr lang="de-DE" sz="3600" err="1"/>
              <a:t>slide</a:t>
            </a:r>
            <a:endParaRPr lang="de-DE"/>
          </a:p>
        </p:txBody>
      </p:sp>
    </p:spTree>
    <p:extLst>
      <p:ext uri="{BB962C8B-B14F-4D97-AF65-F5344CB8AC3E}">
        <p14:creationId xmlns:p14="http://schemas.microsoft.com/office/powerpoint/2010/main" val="316438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B17D-CD34-43A7-B6A2-90F1EF0A73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3C2C85E-F70A-4933-9AE4-99238D099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31F6F68-6049-4EE7-8789-232626258DE6}"/>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5" name="Footer Placeholder 4">
            <a:extLst>
              <a:ext uri="{FF2B5EF4-FFF2-40B4-BE49-F238E27FC236}">
                <a16:creationId xmlns:a16="http://schemas.microsoft.com/office/drawing/2014/main" id="{034B8AA3-F4E9-4AA8-BF1E-26FB6E486BD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90A109-BCFD-4798-8140-0CEF6FDA04B5}"/>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264411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4DA0-33CC-430C-93EE-ABF68601899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418A97-D87B-46C1-A743-3C027D37E2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E1B750-5CA4-4B5D-996F-595337A848E2}"/>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5" name="Footer Placeholder 4">
            <a:extLst>
              <a:ext uri="{FF2B5EF4-FFF2-40B4-BE49-F238E27FC236}">
                <a16:creationId xmlns:a16="http://schemas.microsoft.com/office/drawing/2014/main" id="{8A98883C-46E6-4C89-A223-FACE37A7F8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14F7D1-F1A6-4BDB-87FB-18CC5CF5E07F}"/>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56891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C7FB-8BDF-44A5-8C09-EC099C010E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74F3805-7319-40D6-98ED-0FCCF5CD0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2C7F25-4812-43EF-B56E-CEB631777CAC}"/>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5" name="Footer Placeholder 4">
            <a:extLst>
              <a:ext uri="{FF2B5EF4-FFF2-40B4-BE49-F238E27FC236}">
                <a16:creationId xmlns:a16="http://schemas.microsoft.com/office/drawing/2014/main" id="{0BFBA732-31FF-47C4-B3E4-555B7ACB70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800A5F-E558-484E-9A1C-5E9E4261CA7B}"/>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309972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3586-2D4F-4F09-B744-0391C90A33B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36C8716-E863-499A-AEE7-F18FB30BDD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AF29BBC-569C-4C66-A030-6FDC05DF24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08044DA-4457-4FC6-88D0-AFF684E8DBF3}"/>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6" name="Footer Placeholder 5">
            <a:extLst>
              <a:ext uri="{FF2B5EF4-FFF2-40B4-BE49-F238E27FC236}">
                <a16:creationId xmlns:a16="http://schemas.microsoft.com/office/drawing/2014/main" id="{394F3D33-BDB4-4CEA-86FC-FDA3444893D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9930B8-336A-40E4-83FD-6ABEBBD640F7}"/>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17086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C88E-6AB6-4218-9B27-A4B77E4DF97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8B98B81-F381-4850-A65A-C550B5D00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39358-CB59-4236-9749-84694A9273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3C17A3B-E2D1-4C76-81FB-2A7D90CE21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542C45-4C04-4717-AE32-2C9A3DBC72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35AF84E-B4EB-4756-9547-B75DEE8916AA}"/>
              </a:ext>
            </a:extLst>
          </p:cNvPr>
          <p:cNvSpPr>
            <a:spLocks noGrp="1"/>
          </p:cNvSpPr>
          <p:nvPr>
            <p:ph type="dt" sz="half" idx="10"/>
          </p:nvPr>
        </p:nvSpPr>
        <p:spPr/>
        <p:txBody>
          <a:bodyPr/>
          <a:lstStyle/>
          <a:p>
            <a:fld id="{A154008B-52BA-4AC7-807A-6CF49721D9DE}" type="datetimeFigureOut">
              <a:rPr lang="en-AU" smtClean="0"/>
              <a:t>11/4/2024</a:t>
            </a:fld>
            <a:endParaRPr lang="en-AU"/>
          </a:p>
        </p:txBody>
      </p:sp>
      <p:sp>
        <p:nvSpPr>
          <p:cNvPr id="8" name="Footer Placeholder 7">
            <a:extLst>
              <a:ext uri="{FF2B5EF4-FFF2-40B4-BE49-F238E27FC236}">
                <a16:creationId xmlns:a16="http://schemas.microsoft.com/office/drawing/2014/main" id="{B065F02A-7E4F-4B43-89F1-BA00B737FDB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52AB7DD-884E-4FCD-B7AD-2B3F4303A98C}"/>
              </a:ext>
            </a:extLst>
          </p:cNvPr>
          <p:cNvSpPr>
            <a:spLocks noGrp="1"/>
          </p:cNvSpPr>
          <p:nvPr>
            <p:ph type="sldNum" sz="quarter" idx="12"/>
          </p:nvPr>
        </p:nvSpPr>
        <p:spPr/>
        <p:txBody>
          <a:bodyPr/>
          <a:lstStyle/>
          <a:p>
            <a:fld id="{58A92F96-B8C6-419F-AC91-B65404BCC0E3}" type="slidenum">
              <a:rPr lang="en-AU" smtClean="0"/>
              <a:t>‹Nr.›</a:t>
            </a:fld>
            <a:endParaRPr lang="en-AU"/>
          </a:p>
        </p:txBody>
      </p:sp>
    </p:spTree>
    <p:extLst>
      <p:ext uri="{BB962C8B-B14F-4D97-AF65-F5344CB8AC3E}">
        <p14:creationId xmlns:p14="http://schemas.microsoft.com/office/powerpoint/2010/main" val="181127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alphaModFix amt="9000"/>
            <a:lum/>
            <a:extLst>
              <a:ext uri="{28A0092B-C50C-407E-A947-70E740481C1C}">
                <a14:useLocalDpi xmlns:a14="http://schemas.microsoft.com/office/drawing/2010/main"/>
              </a:ext>
            </a:extLst>
          </a:blip>
          <a:srcRect/>
          <a:stretch>
            <a:fillRect l="5000"/>
          </a:stretch>
        </a:blip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734B0FD-4ACD-844C-9D1E-92CD1781BC50}"/>
              </a:ext>
            </a:extLst>
          </p:cNvPr>
          <p:cNvPicPr>
            <a:picLocks noChangeAspect="1"/>
          </p:cNvPicPr>
          <p:nvPr/>
        </p:nvPicPr>
        <p:blipFill>
          <a:blip r:embed="rId6"/>
          <a:stretch>
            <a:fillRect/>
          </a:stretch>
        </p:blipFill>
        <p:spPr>
          <a:xfrm>
            <a:off x="2317749" y="5772303"/>
            <a:ext cx="7556500" cy="1079500"/>
          </a:xfrm>
          <a:prstGeom prst="rect">
            <a:avLst/>
          </a:prstGeom>
        </p:spPr>
      </p:pic>
      <p:grpSp>
        <p:nvGrpSpPr>
          <p:cNvPr id="16" name="Gruppierung 15"/>
          <p:cNvGrpSpPr/>
          <p:nvPr userDrawn="1"/>
        </p:nvGrpSpPr>
        <p:grpSpPr>
          <a:xfrm>
            <a:off x="2152643" y="148913"/>
            <a:ext cx="8099141" cy="1585977"/>
            <a:chOff x="2152643" y="2138430"/>
            <a:chExt cx="8099141" cy="1585977"/>
          </a:xfrm>
        </p:grpSpPr>
        <p:pic>
          <p:nvPicPr>
            <p:cNvPr id="17" name="Bild 16"/>
            <p:cNvPicPr>
              <a:picLocks noChangeAspect="1"/>
            </p:cNvPicPr>
            <p:nvPr/>
          </p:nvPicPr>
          <p:blipFill>
            <a:blip r:embed="rId7"/>
            <a:stretch>
              <a:fillRect/>
            </a:stretch>
          </p:blipFill>
          <p:spPr>
            <a:xfrm>
              <a:off x="2152643" y="2662226"/>
              <a:ext cx="2350107" cy="874636"/>
            </a:xfrm>
            <a:prstGeom prst="rect">
              <a:avLst/>
            </a:prstGeom>
          </p:spPr>
        </p:pic>
        <p:pic>
          <p:nvPicPr>
            <p:cNvPr id="18" name="Bild 17"/>
            <p:cNvPicPr>
              <a:picLocks noChangeAspect="1"/>
            </p:cNvPicPr>
            <p:nvPr/>
          </p:nvPicPr>
          <p:blipFill>
            <a:blip r:embed="rId8"/>
            <a:stretch>
              <a:fillRect/>
            </a:stretch>
          </p:blipFill>
          <p:spPr>
            <a:xfrm>
              <a:off x="5433965" y="2138430"/>
              <a:ext cx="1800086" cy="1585977"/>
            </a:xfrm>
            <a:prstGeom prst="rect">
              <a:avLst/>
            </a:prstGeom>
          </p:spPr>
        </p:pic>
        <p:pic>
          <p:nvPicPr>
            <p:cNvPr id="19" name="Bild 18"/>
            <p:cNvPicPr>
              <a:picLocks noChangeAspect="1"/>
            </p:cNvPicPr>
            <p:nvPr userDrawn="1"/>
          </p:nvPicPr>
          <p:blipFill>
            <a:blip r:embed="rId9"/>
            <a:stretch>
              <a:fillRect/>
            </a:stretch>
          </p:blipFill>
          <p:spPr>
            <a:xfrm>
              <a:off x="8250570" y="2326815"/>
              <a:ext cx="2001214" cy="1191825"/>
            </a:xfrm>
            <a:prstGeom prst="rect">
              <a:avLst/>
            </a:prstGeom>
          </p:spPr>
        </p:pic>
      </p:grpSp>
    </p:spTree>
    <p:extLst>
      <p:ext uri="{BB962C8B-B14F-4D97-AF65-F5344CB8AC3E}">
        <p14:creationId xmlns:p14="http://schemas.microsoft.com/office/powerpoint/2010/main" val="2021080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alphaModFix amt="9000"/>
            <a:lum/>
            <a:extLst>
              <a:ext uri="{28A0092B-C50C-407E-A947-70E740481C1C}">
                <a14:useLocalDpi xmlns:a14="http://schemas.microsoft.com/office/drawing/2010/main"/>
              </a:ext>
            </a:extLst>
          </a:blip>
          <a:srcRect/>
          <a:stretch>
            <a:fillRect l="5000"/>
          </a:stretch>
        </a:blipFill>
        <a:effectLst/>
      </p:bgPr>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88555" y="193568"/>
            <a:ext cx="835152" cy="1795272"/>
          </a:xfrm>
          <a:prstGeom prst="rect">
            <a:avLst/>
          </a:prstGeom>
        </p:spPr>
      </p:pic>
    </p:spTree>
    <p:extLst>
      <p:ext uri="{BB962C8B-B14F-4D97-AF65-F5344CB8AC3E}">
        <p14:creationId xmlns:p14="http://schemas.microsoft.com/office/powerpoint/2010/main" val="148856930"/>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5F280-2557-43E2-91DF-7D18A9938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5F6263D-D96B-4B32-9DAD-063477728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4F6654C-FE95-4BB1-91CD-C5333B8096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4008B-52BA-4AC7-807A-6CF49721D9DE}" type="datetimeFigureOut">
              <a:rPr lang="en-AU" smtClean="0"/>
              <a:t>11/4/2024</a:t>
            </a:fld>
            <a:endParaRPr lang="en-AU"/>
          </a:p>
        </p:txBody>
      </p:sp>
      <p:sp>
        <p:nvSpPr>
          <p:cNvPr id="5" name="Footer Placeholder 4">
            <a:extLst>
              <a:ext uri="{FF2B5EF4-FFF2-40B4-BE49-F238E27FC236}">
                <a16:creationId xmlns:a16="http://schemas.microsoft.com/office/drawing/2014/main" id="{4711562F-C682-47BC-92BD-DBF5AF5BC0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1FB42D6-2044-4363-A5AC-7B96EEDCA2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92F96-B8C6-419F-AC91-B65404BCC0E3}" type="slidenum">
              <a:rPr lang="en-AU" smtClean="0"/>
              <a:t>‹Nr.›</a:t>
            </a:fld>
            <a:endParaRPr lang="en-AU"/>
          </a:p>
        </p:txBody>
      </p:sp>
    </p:spTree>
    <p:extLst>
      <p:ext uri="{BB962C8B-B14F-4D97-AF65-F5344CB8AC3E}">
        <p14:creationId xmlns:p14="http://schemas.microsoft.com/office/powerpoint/2010/main" val="160661775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cbd.int/meetings/WG2020-0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0.jp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3389/fmars.2021.66131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hyperlink" Target="https://doi.org/10.1163/15718085-13310030" TargetMode="External"/><Relationship Id="rId4" Type="http://schemas.openxmlformats.org/officeDocument/2006/relationships/hyperlink" Target="https://doi.org/10.1016/j.marpol.2020.10391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abs-initiative.inf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sv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svg"/><Relationship Id="rId2" Type="http://schemas.openxmlformats.org/officeDocument/2006/relationships/image" Target="../media/image8.png"/><Relationship Id="rId16" Type="http://schemas.openxmlformats.org/officeDocument/2006/relationships/image" Target="../media/image22.svg"/><Relationship Id="rId20" Type="http://schemas.openxmlformats.org/officeDocument/2006/relationships/image" Target="../media/image26.png"/><Relationship Id="rId29"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svg"/><Relationship Id="rId15" Type="http://schemas.openxmlformats.org/officeDocument/2006/relationships/image" Target="../media/image21.png"/><Relationship Id="rId23" Type="http://schemas.openxmlformats.org/officeDocument/2006/relationships/image" Target="../media/image29.svg"/><Relationship Id="rId28" Type="http://schemas.openxmlformats.org/officeDocument/2006/relationships/image" Target="../media/image34.png"/><Relationship Id="rId10" Type="http://schemas.openxmlformats.org/officeDocument/2006/relationships/image" Target="../media/image16.svg"/><Relationship Id="rId19" Type="http://schemas.openxmlformats.org/officeDocument/2006/relationships/image" Target="../media/image25.svg"/><Relationship Id="rId31" Type="http://schemas.openxmlformats.org/officeDocument/2006/relationships/image" Target="../media/image37.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png"/><Relationship Id="rId27" Type="http://schemas.openxmlformats.org/officeDocument/2006/relationships/image" Target="../media/image33.svg"/><Relationship Id="rId30"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Layout" Target="../slideLayouts/slideLayout10.xml"/><Relationship Id="rId4"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0"/>
          </p:nvPr>
        </p:nvSpPr>
        <p:spPr>
          <a:xfrm>
            <a:off x="305954" y="2469498"/>
            <a:ext cx="11580091" cy="2265787"/>
          </a:xfrm>
          <a:ln>
            <a:noFill/>
          </a:ln>
        </p:spPr>
        <p:txBody>
          <a:bodyPr/>
          <a:lstStyle/>
          <a:p>
            <a:r>
              <a:rPr lang="en-US" dirty="0"/>
              <a:t>Webinar on traceability of digital sequence information on genetic resources (DSI) </a:t>
            </a:r>
            <a:endParaRPr lang="en-GB" sz="1600" dirty="0"/>
          </a:p>
        </p:txBody>
      </p:sp>
      <p:sp>
        <p:nvSpPr>
          <p:cNvPr id="3" name="Textplatzhalter 2"/>
          <p:cNvSpPr>
            <a:spLocks noGrp="1"/>
          </p:cNvSpPr>
          <p:nvPr>
            <p:ph type="body" sz="quarter" idx="13"/>
          </p:nvPr>
        </p:nvSpPr>
        <p:spPr>
          <a:xfrm>
            <a:off x="1008000" y="5068426"/>
            <a:ext cx="10176000" cy="667484"/>
          </a:xfrm>
        </p:spPr>
        <p:txBody>
          <a:bodyPr/>
          <a:lstStyle/>
          <a:p>
            <a:r>
              <a:rPr lang="de-DE" sz="1800" dirty="0"/>
              <a:t>Global Webinar</a:t>
            </a:r>
          </a:p>
          <a:p>
            <a:r>
              <a:rPr lang="de-DE" sz="1600" dirty="0"/>
              <a:t>2nd November 2021, 13:00-15:00 CET </a:t>
            </a:r>
            <a:endParaRPr lang="en-US" sz="1600" dirty="0"/>
          </a:p>
        </p:txBody>
      </p:sp>
    </p:spTree>
    <p:extLst>
      <p:ext uri="{BB962C8B-B14F-4D97-AF65-F5344CB8AC3E}">
        <p14:creationId xmlns:p14="http://schemas.microsoft.com/office/powerpoint/2010/main" val="164395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3"/>
          <a:srcRect r="3"/>
          <a:stretch/>
        </p:blipFill>
        <p:spPr>
          <a:xfrm>
            <a:off x="-1219" y="-4"/>
            <a:ext cx="12191695" cy="6858000"/>
          </a:xfrm>
          <a:prstGeom prst="rect">
            <a:avLst/>
          </a:prstGeom>
        </p:spPr>
      </p:pic>
      <p:sp>
        <p:nvSpPr>
          <p:cNvPr id="56" name="Freeform: Shape 55">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1636511" y="1872171"/>
            <a:ext cx="3555692" cy="2042712"/>
          </a:xfrm>
        </p:spPr>
        <p:txBody>
          <a:bodyPr vert="horz" lIns="91440" tIns="45720" rIns="91440" bIns="45720" rtlCol="0" anchor="b">
            <a:normAutofit/>
          </a:bodyPr>
          <a:lstStyle/>
          <a:p>
            <a:r>
              <a:rPr lang="en-US" sz="4000">
                <a:solidFill>
                  <a:schemeClr val="tx1">
                    <a:lumMod val="75000"/>
                    <a:lumOff val="25000"/>
                  </a:schemeClr>
                </a:solidFill>
              </a:rPr>
              <a:t>Why this case study?</a:t>
            </a:r>
          </a:p>
        </p:txBody>
      </p:sp>
      <p:grpSp>
        <p:nvGrpSpPr>
          <p:cNvPr id="62" name="Group 61">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63" name="Freeform: Shape 62">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1" name="Picture 10" descr="A close up of a map&#10;&#10;Description automatically generated">
            <a:extLst>
              <a:ext uri="{FF2B5EF4-FFF2-40B4-BE49-F238E27FC236}">
                <a16:creationId xmlns:a16="http://schemas.microsoft.com/office/drawing/2014/main" id="{2BF28E88-F76C-4D1D-A5EA-1326C41C4BB6}"/>
              </a:ext>
            </a:extLst>
          </p:cNvPr>
          <p:cNvPicPr>
            <a:picLocks noChangeAspect="1"/>
          </p:cNvPicPr>
          <p:nvPr/>
        </p:nvPicPr>
        <p:blipFill rotWithShape="1">
          <a:blip r:embed="rId4">
            <a:extLst>
              <a:ext uri="{28A0092B-C50C-407E-A947-70E740481C1C}">
                <a14:useLocalDpi xmlns:a14="http://schemas.microsoft.com/office/drawing/2010/main" val="0"/>
              </a:ext>
            </a:extLst>
          </a:blip>
          <a:srcRect l="25236" r="17513" b="1"/>
          <a:stretch/>
        </p:blipFill>
        <p:spPr>
          <a:xfrm>
            <a:off x="6882275" y="1386254"/>
            <a:ext cx="4228348" cy="396972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cxnSp>
        <p:nvCxnSpPr>
          <p:cNvPr id="18" name="Straight Arrow Connector 17">
            <a:extLst>
              <a:ext uri="{FF2B5EF4-FFF2-40B4-BE49-F238E27FC236}">
                <a16:creationId xmlns:a16="http://schemas.microsoft.com/office/drawing/2014/main" id="{48CC37AA-D8BE-4CC6-8E9E-1D7FA4805EAA}"/>
              </a:ext>
            </a:extLst>
          </p:cNvPr>
          <p:cNvCxnSpPr/>
          <p:nvPr/>
        </p:nvCxnSpPr>
        <p:spPr>
          <a:xfrm flipV="1">
            <a:off x="8568156" y="2591214"/>
            <a:ext cx="0" cy="10654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92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3">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5">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291F434-D5D7-4682-B7B1-EE727A2776E2}"/>
              </a:ext>
            </a:extLst>
          </p:cNvPr>
          <p:cNvPicPr>
            <a:picLocks noChangeAspect="1"/>
          </p:cNvPicPr>
          <p:nvPr/>
        </p:nvPicPr>
        <p:blipFill>
          <a:blip r:embed="rId3"/>
          <a:stretch>
            <a:fillRect/>
          </a:stretch>
        </p:blipFill>
        <p:spPr>
          <a:xfrm>
            <a:off x="649288" y="665163"/>
            <a:ext cx="8818563" cy="3230563"/>
          </a:xfrm>
          <a:prstGeom prst="rect">
            <a:avLst/>
          </a:prstGeom>
        </p:spPr>
      </p:pic>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838200" y="4636802"/>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Comparing Track &amp; Trace with Traceability</a:t>
            </a:r>
          </a:p>
        </p:txBody>
      </p:sp>
      <p:pic>
        <p:nvPicPr>
          <p:cNvPr id="46" name="Picture 45" descr="Render of clear molecular structure">
            <a:extLst>
              <a:ext uri="{FF2B5EF4-FFF2-40B4-BE49-F238E27FC236}">
                <a16:creationId xmlns:a16="http://schemas.microsoft.com/office/drawing/2014/main" id="{6EB1595A-62EB-413D-BDAC-C68E8644285D}"/>
              </a:ext>
            </a:extLst>
          </p:cNvPr>
          <p:cNvPicPr>
            <a:picLocks noChangeAspect="1"/>
          </p:cNvPicPr>
          <p:nvPr/>
        </p:nvPicPr>
        <p:blipFill rotWithShape="1">
          <a:blip r:embed="rId4"/>
          <a:srcRect l="18807" r="38493"/>
          <a:stretch/>
        </p:blipFill>
        <p:spPr>
          <a:xfrm>
            <a:off x="10183812" y="0"/>
            <a:ext cx="2008188" cy="3230563"/>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gradFill>
            <a:gsLst>
              <a:gs pos="0">
                <a:schemeClr val="accent1">
                  <a:lumMod val="5000"/>
                  <a:lumOff val="95000"/>
                  <a:alpha val="8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rgbClr val="000000">
                <a:alpha val="50000"/>
              </a:srgbClr>
            </a:outerShdw>
          </a:effectLst>
        </p:spPr>
      </p:pic>
    </p:spTree>
    <p:extLst>
      <p:ext uri="{BB962C8B-B14F-4D97-AF65-F5344CB8AC3E}">
        <p14:creationId xmlns:p14="http://schemas.microsoft.com/office/powerpoint/2010/main" val="13699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3">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5">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Render of clear molecular structure">
            <a:extLst>
              <a:ext uri="{FF2B5EF4-FFF2-40B4-BE49-F238E27FC236}">
                <a16:creationId xmlns:a16="http://schemas.microsoft.com/office/drawing/2014/main" id="{DE18A536-3A74-4B88-92E2-B43C4AD45C31}"/>
              </a:ext>
            </a:extLst>
          </p:cNvPr>
          <p:cNvPicPr>
            <a:picLocks noChangeAspect="1"/>
          </p:cNvPicPr>
          <p:nvPr/>
        </p:nvPicPr>
        <p:blipFill rotWithShape="1">
          <a:blip r:embed="rId3"/>
          <a:srcRect l="18807" r="38493"/>
          <a:stretch/>
        </p:blipFill>
        <p:spPr>
          <a:xfrm>
            <a:off x="10183812" y="0"/>
            <a:ext cx="2008188" cy="3230563"/>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gradFill>
            <a:gsLst>
              <a:gs pos="0">
                <a:schemeClr val="accent1">
                  <a:lumMod val="5000"/>
                  <a:lumOff val="95000"/>
                  <a:alpha val="8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rgbClr val="000000">
                <a:alpha val="50000"/>
              </a:srgbClr>
            </a:outerShdw>
          </a:effectLst>
        </p:spPr>
      </p:pic>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838200" y="4636802"/>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Track &amp; Trace </a:t>
            </a:r>
            <a:r>
              <a:rPr lang="en-US" sz="4400" dirty="0"/>
              <a:t>I</a:t>
            </a:r>
            <a:r>
              <a:rPr lang="en-US" sz="4400" kern="1200" dirty="0">
                <a:solidFill>
                  <a:schemeClr val="tx1"/>
                </a:solidFill>
                <a:latin typeface="+mj-lt"/>
                <a:ea typeface="+mj-ea"/>
                <a:cs typeface="+mj-cs"/>
              </a:rPr>
              <a:t>dentifier </a:t>
            </a:r>
            <a:r>
              <a:rPr lang="en-US" sz="4400" dirty="0"/>
              <a:t>O</a:t>
            </a:r>
            <a:r>
              <a:rPr lang="en-US" sz="4400" kern="1200" dirty="0">
                <a:solidFill>
                  <a:schemeClr val="tx1"/>
                </a:solidFill>
                <a:latin typeface="+mj-lt"/>
                <a:ea typeface="+mj-ea"/>
                <a:cs typeface="+mj-cs"/>
              </a:rPr>
              <a:t>ption</a:t>
            </a:r>
          </a:p>
        </p:txBody>
      </p:sp>
      <p:pic>
        <p:nvPicPr>
          <p:cNvPr id="3" name="Picture 2">
            <a:extLst>
              <a:ext uri="{FF2B5EF4-FFF2-40B4-BE49-F238E27FC236}">
                <a16:creationId xmlns:a16="http://schemas.microsoft.com/office/drawing/2014/main" id="{65140C9A-05E3-4F1D-BD20-6670D9794923}"/>
              </a:ext>
            </a:extLst>
          </p:cNvPr>
          <p:cNvPicPr>
            <a:picLocks noChangeAspect="1"/>
          </p:cNvPicPr>
          <p:nvPr/>
        </p:nvPicPr>
        <p:blipFill>
          <a:blip r:embed="rId4"/>
          <a:stretch>
            <a:fillRect/>
          </a:stretch>
        </p:blipFill>
        <p:spPr>
          <a:xfrm>
            <a:off x="154375" y="606386"/>
            <a:ext cx="9930525" cy="3030346"/>
          </a:xfrm>
          <a:prstGeom prst="rect">
            <a:avLst/>
          </a:prstGeom>
        </p:spPr>
      </p:pic>
      <p:sp>
        <p:nvSpPr>
          <p:cNvPr id="7" name="TextBox 6">
            <a:extLst>
              <a:ext uri="{FF2B5EF4-FFF2-40B4-BE49-F238E27FC236}">
                <a16:creationId xmlns:a16="http://schemas.microsoft.com/office/drawing/2014/main" id="{4152D5C8-932B-472A-B600-AC324D4B9AA5}"/>
              </a:ext>
            </a:extLst>
          </p:cNvPr>
          <p:cNvSpPr txBox="1"/>
          <p:nvPr/>
        </p:nvSpPr>
        <p:spPr>
          <a:xfrm>
            <a:off x="7448621" y="3429000"/>
            <a:ext cx="46067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Administrative steps in </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ID#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scientific and/or administrative identifier</a:t>
            </a:r>
          </a:p>
        </p:txBody>
      </p:sp>
    </p:spTree>
    <p:extLst>
      <p:ext uri="{BB962C8B-B14F-4D97-AF65-F5344CB8AC3E}">
        <p14:creationId xmlns:p14="http://schemas.microsoft.com/office/powerpoint/2010/main" val="196933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3"/>
          <a:srcRect r="3"/>
          <a:stretch/>
        </p:blipFill>
        <p:spPr>
          <a:xfrm>
            <a:off x="305" y="0"/>
            <a:ext cx="12191695" cy="6858000"/>
          </a:xfrm>
          <a:prstGeom prst="rect">
            <a:avLst/>
          </a:prstGeom>
        </p:spPr>
      </p:pic>
      <p:sp>
        <p:nvSpPr>
          <p:cNvPr id="56" name="Freeform: Shape 55">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63" name="Freeform: Shape 62">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09F7BC2-A286-4D39-9726-E8C4D8BBEA63}"/>
              </a:ext>
            </a:extLst>
          </p:cNvPr>
          <p:cNvSpPr txBox="1"/>
          <p:nvPr/>
        </p:nvSpPr>
        <p:spPr>
          <a:xfrm>
            <a:off x="8052228" y="1517099"/>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Challenges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524DDA2E-1F08-4C79-978C-660AFF07B198}"/>
              </a:ext>
            </a:extLst>
          </p:cNvPr>
          <p:cNvSpPr txBox="1"/>
          <p:nvPr/>
        </p:nvSpPr>
        <p:spPr>
          <a:xfrm>
            <a:off x="2302568" y="1679301"/>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Opportunities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578A31A5-88D8-4B66-90F4-4ECB5E037420}"/>
              </a:ext>
            </a:extLst>
          </p:cNvPr>
          <p:cNvSpPr txBox="1"/>
          <p:nvPr/>
        </p:nvSpPr>
        <p:spPr>
          <a:xfrm>
            <a:off x="216623" y="198602"/>
            <a:ext cx="87614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anose="020F0502020204030204"/>
                <a:ea typeface="+mn-ea"/>
                <a:cs typeface="+mn-cs"/>
              </a:rPr>
              <a:t>Track &amp; Trace Identifier Option</a:t>
            </a:r>
          </a:p>
        </p:txBody>
      </p:sp>
      <p:sp>
        <p:nvSpPr>
          <p:cNvPr id="6" name="TextBox 5">
            <a:extLst>
              <a:ext uri="{FF2B5EF4-FFF2-40B4-BE49-F238E27FC236}">
                <a16:creationId xmlns:a16="http://schemas.microsoft.com/office/drawing/2014/main" id="{ADC812AF-4E27-4162-AE29-BCC30F14DDDB}"/>
              </a:ext>
            </a:extLst>
          </p:cNvPr>
          <p:cNvSpPr txBox="1"/>
          <p:nvPr/>
        </p:nvSpPr>
        <p:spPr>
          <a:xfrm>
            <a:off x="1540687" y="2447925"/>
            <a:ext cx="36599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Linking with existing compliance measures under national law e.g. reporting, checkpoints, change of use, third party transfer provisions…</a:t>
            </a:r>
          </a:p>
        </p:txBody>
      </p:sp>
      <p:sp>
        <p:nvSpPr>
          <p:cNvPr id="9" name="TextBox 8">
            <a:extLst>
              <a:ext uri="{FF2B5EF4-FFF2-40B4-BE49-F238E27FC236}">
                <a16:creationId xmlns:a16="http://schemas.microsoft.com/office/drawing/2014/main" id="{2A946A71-19FA-4224-ABE9-3B3538FDDA48}"/>
              </a:ext>
            </a:extLst>
          </p:cNvPr>
          <p:cNvSpPr txBox="1"/>
          <p:nvPr/>
        </p:nvSpPr>
        <p:spPr>
          <a:xfrm>
            <a:off x="7332875" y="2106050"/>
            <a:ext cx="3431363"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Tracing information independently of the physical sample;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Gaps and variability in monitoring mechanisms;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Compliance burden placed on initial researchers not end-users;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Systems likely to be high cost.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070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3">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5">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Render of clear molecular structure">
            <a:extLst>
              <a:ext uri="{FF2B5EF4-FFF2-40B4-BE49-F238E27FC236}">
                <a16:creationId xmlns:a16="http://schemas.microsoft.com/office/drawing/2014/main" id="{DE18A536-3A74-4B88-92E2-B43C4AD45C31}"/>
              </a:ext>
            </a:extLst>
          </p:cNvPr>
          <p:cNvPicPr>
            <a:picLocks noChangeAspect="1"/>
          </p:cNvPicPr>
          <p:nvPr/>
        </p:nvPicPr>
        <p:blipFill rotWithShape="1">
          <a:blip r:embed="rId3"/>
          <a:srcRect l="18807" r="38493"/>
          <a:stretch/>
        </p:blipFill>
        <p:spPr>
          <a:xfrm>
            <a:off x="10183812" y="0"/>
            <a:ext cx="2008188" cy="3230563"/>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gradFill>
            <a:gsLst>
              <a:gs pos="0">
                <a:schemeClr val="accent1">
                  <a:lumMod val="5000"/>
                  <a:lumOff val="95000"/>
                  <a:alpha val="8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rgbClr val="000000">
                <a:alpha val="50000"/>
              </a:srgbClr>
            </a:outerShdw>
          </a:effectLst>
        </p:spPr>
      </p:pic>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838200" y="4636802"/>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Contractual/Licensing Traceability </a:t>
            </a:r>
            <a:r>
              <a:rPr lang="en-US" sz="4400" dirty="0"/>
              <a:t>O</a:t>
            </a:r>
            <a:r>
              <a:rPr lang="en-US" sz="4400" kern="1200" dirty="0">
                <a:solidFill>
                  <a:schemeClr val="tx1"/>
                </a:solidFill>
                <a:latin typeface="+mj-lt"/>
                <a:ea typeface="+mj-ea"/>
                <a:cs typeface="+mj-cs"/>
              </a:rPr>
              <a:t>ption</a:t>
            </a:r>
          </a:p>
        </p:txBody>
      </p:sp>
      <p:pic>
        <p:nvPicPr>
          <p:cNvPr id="5" name="Picture 4">
            <a:extLst>
              <a:ext uri="{FF2B5EF4-FFF2-40B4-BE49-F238E27FC236}">
                <a16:creationId xmlns:a16="http://schemas.microsoft.com/office/drawing/2014/main" id="{A70D7F93-C07F-44F9-B38E-6F7850C75BB6}"/>
              </a:ext>
            </a:extLst>
          </p:cNvPr>
          <p:cNvPicPr>
            <a:picLocks noChangeAspect="1"/>
          </p:cNvPicPr>
          <p:nvPr/>
        </p:nvPicPr>
        <p:blipFill>
          <a:blip r:embed="rId4"/>
          <a:stretch>
            <a:fillRect/>
          </a:stretch>
        </p:blipFill>
        <p:spPr>
          <a:xfrm>
            <a:off x="143977" y="350172"/>
            <a:ext cx="9895859" cy="3533143"/>
          </a:xfrm>
          <a:prstGeom prst="rect">
            <a:avLst/>
          </a:prstGeom>
        </p:spPr>
      </p:pic>
      <p:sp>
        <p:nvSpPr>
          <p:cNvPr id="9" name="TextBox 8">
            <a:extLst>
              <a:ext uri="{FF2B5EF4-FFF2-40B4-BE49-F238E27FC236}">
                <a16:creationId xmlns:a16="http://schemas.microsoft.com/office/drawing/2014/main" id="{5C3AA91D-705F-46DA-9D54-58C1B65DEA5D}"/>
              </a:ext>
            </a:extLst>
          </p:cNvPr>
          <p:cNvSpPr txBox="1"/>
          <p:nvPr/>
        </p:nvSpPr>
        <p:spPr>
          <a:xfrm>
            <a:off x="7507505" y="3580735"/>
            <a:ext cx="26857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Administrative steps in </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red</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3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3"/>
          <a:srcRect r="3"/>
          <a:stretch/>
        </p:blipFill>
        <p:spPr>
          <a:xfrm>
            <a:off x="305" y="13951"/>
            <a:ext cx="12191695" cy="6858000"/>
          </a:xfrm>
          <a:prstGeom prst="rect">
            <a:avLst/>
          </a:prstGeom>
        </p:spPr>
      </p:pic>
      <p:sp>
        <p:nvSpPr>
          <p:cNvPr id="56" name="Freeform: Shape 55">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63" name="Freeform: Shape 62">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09F7BC2-A286-4D39-9726-E8C4D8BBEA63}"/>
              </a:ext>
            </a:extLst>
          </p:cNvPr>
          <p:cNvSpPr txBox="1"/>
          <p:nvPr/>
        </p:nvSpPr>
        <p:spPr>
          <a:xfrm>
            <a:off x="7820902" y="1697556"/>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Challenges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524DDA2E-1F08-4C79-978C-660AFF07B198}"/>
              </a:ext>
            </a:extLst>
          </p:cNvPr>
          <p:cNvSpPr txBox="1"/>
          <p:nvPr/>
        </p:nvSpPr>
        <p:spPr>
          <a:xfrm>
            <a:off x="2302568" y="1679301"/>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Opportunities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578A31A5-88D8-4B66-90F4-4ECB5E037420}"/>
              </a:ext>
            </a:extLst>
          </p:cNvPr>
          <p:cNvSpPr txBox="1"/>
          <p:nvPr/>
        </p:nvSpPr>
        <p:spPr>
          <a:xfrm>
            <a:off x="216623" y="198602"/>
            <a:ext cx="87614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anose="020F0502020204030204"/>
                <a:ea typeface="+mn-ea"/>
                <a:cs typeface="+mn-cs"/>
              </a:rPr>
              <a:t>Contractual/Licensing Option</a:t>
            </a:r>
          </a:p>
        </p:txBody>
      </p:sp>
      <p:sp>
        <p:nvSpPr>
          <p:cNvPr id="8" name="TextBox 7">
            <a:extLst>
              <a:ext uri="{FF2B5EF4-FFF2-40B4-BE49-F238E27FC236}">
                <a16:creationId xmlns:a16="http://schemas.microsoft.com/office/drawing/2014/main" id="{3EB874DB-0B28-4B77-ACEF-6F113BACD59B}"/>
              </a:ext>
            </a:extLst>
          </p:cNvPr>
          <p:cNvSpPr txBox="1"/>
          <p:nvPr/>
        </p:nvSpPr>
        <p:spPr>
          <a:xfrm>
            <a:off x="1474237" y="2276669"/>
            <a:ext cx="3517641"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SMTAs can reduce compliance burden by providing standard terms and conditions;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SMTAs can be made machine readable aiding traceability;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Machine readable creative commons licences could be used for DSI.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A590FF1-EC4B-44BA-B872-EC04514486F5}"/>
              </a:ext>
            </a:extLst>
          </p:cNvPr>
          <p:cNvSpPr txBox="1"/>
          <p:nvPr/>
        </p:nvSpPr>
        <p:spPr>
          <a:xfrm>
            <a:off x="6995792" y="2379880"/>
            <a:ext cx="3949154"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Countries have not agreed on standard conditions under a multilateral system that are consistent across countries;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Third party transfer often precluded, increasing burden on researchers to negotiate this on a case-by-case basis.</a:t>
            </a:r>
          </a:p>
        </p:txBody>
      </p:sp>
    </p:spTree>
    <p:extLst>
      <p:ext uri="{BB962C8B-B14F-4D97-AF65-F5344CB8AC3E}">
        <p14:creationId xmlns:p14="http://schemas.microsoft.com/office/powerpoint/2010/main" val="2022121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3">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5">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Render of clear molecular structure">
            <a:extLst>
              <a:ext uri="{FF2B5EF4-FFF2-40B4-BE49-F238E27FC236}">
                <a16:creationId xmlns:a16="http://schemas.microsoft.com/office/drawing/2014/main" id="{DE18A536-3A74-4B88-92E2-B43C4AD45C31}"/>
              </a:ext>
            </a:extLst>
          </p:cNvPr>
          <p:cNvPicPr>
            <a:picLocks noChangeAspect="1"/>
          </p:cNvPicPr>
          <p:nvPr/>
        </p:nvPicPr>
        <p:blipFill rotWithShape="1">
          <a:blip r:embed="rId3"/>
          <a:srcRect l="18807" r="38493"/>
          <a:stretch/>
        </p:blipFill>
        <p:spPr>
          <a:xfrm>
            <a:off x="10183812" y="0"/>
            <a:ext cx="2008188" cy="3230563"/>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gradFill>
            <a:gsLst>
              <a:gs pos="0">
                <a:schemeClr val="accent1">
                  <a:lumMod val="5000"/>
                  <a:lumOff val="95000"/>
                  <a:alpha val="8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rgbClr val="000000">
                <a:alpha val="50000"/>
              </a:srgbClr>
            </a:outerShdw>
          </a:effectLst>
        </p:spPr>
      </p:pic>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838200" y="4636802"/>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End-User/End-Product Traceability </a:t>
            </a:r>
            <a:r>
              <a:rPr lang="en-US" sz="4400" dirty="0"/>
              <a:t>O</a:t>
            </a:r>
            <a:r>
              <a:rPr lang="en-US" sz="4400" kern="1200" dirty="0">
                <a:solidFill>
                  <a:schemeClr val="tx1"/>
                </a:solidFill>
                <a:latin typeface="+mj-lt"/>
                <a:ea typeface="+mj-ea"/>
                <a:cs typeface="+mj-cs"/>
              </a:rPr>
              <a:t>ption</a:t>
            </a:r>
          </a:p>
        </p:txBody>
      </p:sp>
      <p:sp>
        <p:nvSpPr>
          <p:cNvPr id="9" name="TextBox 8">
            <a:extLst>
              <a:ext uri="{FF2B5EF4-FFF2-40B4-BE49-F238E27FC236}">
                <a16:creationId xmlns:a16="http://schemas.microsoft.com/office/drawing/2014/main" id="{5C3AA91D-705F-46DA-9D54-58C1B65DEA5D}"/>
              </a:ext>
            </a:extLst>
          </p:cNvPr>
          <p:cNvSpPr txBox="1"/>
          <p:nvPr/>
        </p:nvSpPr>
        <p:spPr>
          <a:xfrm>
            <a:off x="7507505" y="3580735"/>
            <a:ext cx="26857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Administrative steps in </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red</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8A23613-8334-456E-B002-3369F2D44BD1}"/>
              </a:ext>
            </a:extLst>
          </p:cNvPr>
          <p:cNvPicPr>
            <a:picLocks noChangeAspect="1"/>
          </p:cNvPicPr>
          <p:nvPr/>
        </p:nvPicPr>
        <p:blipFill>
          <a:blip r:embed="rId4"/>
          <a:stretch>
            <a:fillRect/>
          </a:stretch>
        </p:blipFill>
        <p:spPr>
          <a:xfrm>
            <a:off x="323273" y="631142"/>
            <a:ext cx="9753600" cy="2310200"/>
          </a:xfrm>
          <a:prstGeom prst="rect">
            <a:avLst/>
          </a:prstGeom>
        </p:spPr>
      </p:pic>
    </p:spTree>
    <p:extLst>
      <p:ext uri="{BB962C8B-B14F-4D97-AF65-F5344CB8AC3E}">
        <p14:creationId xmlns:p14="http://schemas.microsoft.com/office/powerpoint/2010/main" val="296284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3"/>
          <a:srcRect r="3"/>
          <a:stretch/>
        </p:blipFill>
        <p:spPr>
          <a:xfrm>
            <a:off x="305" y="13951"/>
            <a:ext cx="12191695" cy="6858000"/>
          </a:xfrm>
          <a:prstGeom prst="rect">
            <a:avLst/>
          </a:prstGeom>
        </p:spPr>
      </p:pic>
      <p:sp>
        <p:nvSpPr>
          <p:cNvPr id="56" name="Freeform: Shape 55">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63" name="Freeform: Shape 62">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09F7BC2-A286-4D39-9726-E8C4D8BBEA63}"/>
              </a:ext>
            </a:extLst>
          </p:cNvPr>
          <p:cNvSpPr txBox="1"/>
          <p:nvPr/>
        </p:nvSpPr>
        <p:spPr>
          <a:xfrm>
            <a:off x="7820902" y="1697556"/>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Challenges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524DDA2E-1F08-4C79-978C-660AFF07B198}"/>
              </a:ext>
            </a:extLst>
          </p:cNvPr>
          <p:cNvSpPr txBox="1"/>
          <p:nvPr/>
        </p:nvSpPr>
        <p:spPr>
          <a:xfrm>
            <a:off x="2302568" y="1679301"/>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Opportunities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578A31A5-88D8-4B66-90F4-4ECB5E037420}"/>
              </a:ext>
            </a:extLst>
          </p:cNvPr>
          <p:cNvSpPr txBox="1"/>
          <p:nvPr/>
        </p:nvSpPr>
        <p:spPr>
          <a:xfrm>
            <a:off x="216623" y="198602"/>
            <a:ext cx="87614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anose="020F0502020204030204"/>
                <a:ea typeface="+mn-ea"/>
                <a:cs typeface="+mn-cs"/>
              </a:rPr>
              <a:t>End-User/product Option</a:t>
            </a:r>
          </a:p>
        </p:txBody>
      </p:sp>
      <p:sp>
        <p:nvSpPr>
          <p:cNvPr id="8" name="TextBox 7">
            <a:extLst>
              <a:ext uri="{FF2B5EF4-FFF2-40B4-BE49-F238E27FC236}">
                <a16:creationId xmlns:a16="http://schemas.microsoft.com/office/drawing/2014/main" id="{3EB874DB-0B28-4B77-ACEF-6F113BACD59B}"/>
              </a:ext>
            </a:extLst>
          </p:cNvPr>
          <p:cNvSpPr txBox="1"/>
          <p:nvPr/>
        </p:nvSpPr>
        <p:spPr>
          <a:xfrm>
            <a:off x="1849194" y="2379880"/>
            <a:ext cx="351764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Lower  impact on research - obligations for reporting and benefit sharing are only triggered once economic exploitation arises linking end user to provider through various databases (e.g. INSCD, Patent databases).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6FDC376E-33A3-43B8-ADE9-60F5F4C927A5}"/>
              </a:ext>
            </a:extLst>
          </p:cNvPr>
          <p:cNvSpPr txBox="1"/>
          <p:nvPr/>
        </p:nvSpPr>
        <p:spPr>
          <a:xfrm>
            <a:off x="7241810" y="2393879"/>
            <a:ext cx="3517641"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Resources and infrastructure required to link end-use to original data and/or sample;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Higher reliance on good-faith of end-users and accurate/public records of movements and uses.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37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3">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5">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Render of clear molecular structure">
            <a:extLst>
              <a:ext uri="{FF2B5EF4-FFF2-40B4-BE49-F238E27FC236}">
                <a16:creationId xmlns:a16="http://schemas.microsoft.com/office/drawing/2014/main" id="{DE18A536-3A74-4B88-92E2-B43C4AD45C31}"/>
              </a:ext>
            </a:extLst>
          </p:cNvPr>
          <p:cNvPicPr>
            <a:picLocks noChangeAspect="1"/>
          </p:cNvPicPr>
          <p:nvPr/>
        </p:nvPicPr>
        <p:blipFill rotWithShape="1">
          <a:blip r:embed="rId3"/>
          <a:srcRect l="18807" r="38493"/>
          <a:stretch/>
        </p:blipFill>
        <p:spPr>
          <a:xfrm>
            <a:off x="10183812" y="0"/>
            <a:ext cx="2008188" cy="3230563"/>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gradFill>
            <a:gsLst>
              <a:gs pos="0">
                <a:schemeClr val="accent1">
                  <a:lumMod val="5000"/>
                  <a:lumOff val="95000"/>
                  <a:alpha val="8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rgbClr val="000000">
                <a:alpha val="50000"/>
              </a:srgbClr>
            </a:outerShdw>
          </a:effectLst>
        </p:spPr>
      </p:pic>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838200" y="4636802"/>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Open Access &amp; Traceability</a:t>
            </a:r>
          </a:p>
        </p:txBody>
      </p:sp>
      <p:pic>
        <p:nvPicPr>
          <p:cNvPr id="5" name="Picture 4" descr="Diagram&#10;&#10;Description automatically generated">
            <a:extLst>
              <a:ext uri="{FF2B5EF4-FFF2-40B4-BE49-F238E27FC236}">
                <a16:creationId xmlns:a16="http://schemas.microsoft.com/office/drawing/2014/main" id="{6094C334-2829-42A4-ABD3-7B409883B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46" y="-292816"/>
            <a:ext cx="8063345" cy="4535632"/>
          </a:xfrm>
          <a:prstGeom prst="rect">
            <a:avLst/>
          </a:prstGeom>
        </p:spPr>
      </p:pic>
    </p:spTree>
    <p:extLst>
      <p:ext uri="{BB962C8B-B14F-4D97-AF65-F5344CB8AC3E}">
        <p14:creationId xmlns:p14="http://schemas.microsoft.com/office/powerpoint/2010/main" val="306263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3"/>
          <a:srcRect r="3"/>
          <a:stretch/>
        </p:blipFill>
        <p:spPr>
          <a:xfrm>
            <a:off x="305" y="13951"/>
            <a:ext cx="12191695" cy="6858000"/>
          </a:xfrm>
          <a:prstGeom prst="rect">
            <a:avLst/>
          </a:prstGeom>
        </p:spPr>
      </p:pic>
      <p:sp>
        <p:nvSpPr>
          <p:cNvPr id="56" name="Freeform: Shape 55">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63" name="Freeform: Shape 62">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09F7BC2-A286-4D39-9726-E8C4D8BBEA63}"/>
              </a:ext>
            </a:extLst>
          </p:cNvPr>
          <p:cNvSpPr txBox="1"/>
          <p:nvPr/>
        </p:nvSpPr>
        <p:spPr>
          <a:xfrm>
            <a:off x="7783956" y="1750760"/>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Challenges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524DDA2E-1F08-4C79-978C-660AFF07B198}"/>
              </a:ext>
            </a:extLst>
          </p:cNvPr>
          <p:cNvSpPr txBox="1"/>
          <p:nvPr/>
        </p:nvSpPr>
        <p:spPr>
          <a:xfrm>
            <a:off x="2059775" y="1761968"/>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Opportunities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578A31A5-88D8-4B66-90F4-4ECB5E037420}"/>
              </a:ext>
            </a:extLst>
          </p:cNvPr>
          <p:cNvSpPr txBox="1"/>
          <p:nvPr/>
        </p:nvSpPr>
        <p:spPr>
          <a:xfrm>
            <a:off x="216623" y="198602"/>
            <a:ext cx="876144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anose="020F0502020204030204"/>
                <a:ea typeface="+mn-ea"/>
                <a:cs typeface="+mn-cs"/>
              </a:rPr>
              <a:t>Open Access Considerations</a:t>
            </a:r>
          </a:p>
        </p:txBody>
      </p:sp>
      <p:sp>
        <p:nvSpPr>
          <p:cNvPr id="8" name="TextBox 7">
            <a:extLst>
              <a:ext uri="{FF2B5EF4-FFF2-40B4-BE49-F238E27FC236}">
                <a16:creationId xmlns:a16="http://schemas.microsoft.com/office/drawing/2014/main" id="{3EB874DB-0B28-4B77-ACEF-6F113BACD59B}"/>
              </a:ext>
            </a:extLst>
          </p:cNvPr>
          <p:cNvSpPr txBox="1"/>
          <p:nvPr/>
        </p:nvSpPr>
        <p:spPr>
          <a:xfrm>
            <a:off x="1593441" y="2565788"/>
            <a:ext cx="3517641"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Builds on good scientific practice and existing databases/repositories;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Research norms encourage compliance.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6FDC376E-33A3-43B8-ADE9-60F5F4C927A5}"/>
              </a:ext>
            </a:extLst>
          </p:cNvPr>
          <p:cNvSpPr txBox="1"/>
          <p:nvPr/>
        </p:nvSpPr>
        <p:spPr>
          <a:xfrm>
            <a:off x="7241810" y="2393879"/>
            <a:ext cx="3517641"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Not all collections are globally discoverable or accessible;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Better linkages between databases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Relies on databases and repositories receiving long term 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64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en-US" dirty="0"/>
              <a:t>Welcome remarks</a:t>
            </a:r>
          </a:p>
        </p:txBody>
      </p:sp>
      <p:sp>
        <p:nvSpPr>
          <p:cNvPr id="5" name="Textplatzhalter 4"/>
          <p:cNvSpPr>
            <a:spLocks noGrp="1"/>
          </p:cNvSpPr>
          <p:nvPr>
            <p:ph type="body" sz="quarter" idx="13"/>
          </p:nvPr>
        </p:nvSpPr>
        <p:spPr>
          <a:xfrm>
            <a:off x="324000" y="1645200"/>
            <a:ext cx="10411574" cy="4835839"/>
          </a:xfrm>
        </p:spPr>
        <p:txBody>
          <a:bodyPr lIns="91440" tIns="45720" rIns="91440" bIns="45720" anchor="t"/>
          <a:lstStyle/>
          <a:p>
            <a:pPr>
              <a:buSzPct val="125000"/>
              <a:buFont typeface="Calibri" panose="020F0502020204030204" pitchFamily="34" charset="0"/>
              <a:buChar char="•"/>
            </a:pPr>
            <a:r>
              <a:rPr lang="en-US" sz="2200" dirty="0">
                <a:ea typeface="+mn-lt"/>
                <a:cs typeface="+mn-lt"/>
              </a:rPr>
              <a:t>The ABS Initiative announces the continuation of its activities on DSI in the context of the Norwegian – South African Environmental Cooperation Program</a:t>
            </a:r>
          </a:p>
          <a:p>
            <a:pPr>
              <a:buSzPct val="125000"/>
              <a:buFont typeface="Calibri" panose="020F0502020204030204" pitchFamily="34" charset="0"/>
              <a:buChar char="•"/>
            </a:pPr>
            <a:r>
              <a:rPr lang="en-US" sz="2200" dirty="0">
                <a:ea typeface="+mn-lt"/>
                <a:cs typeface="+mn-lt"/>
              </a:rPr>
              <a:t>First round of publications, webinars and the Global Dialogue on DSI brought together many governmental experts and negotiators, stakeholders from various sectors and representatives of indigenous peoples and local communities</a:t>
            </a:r>
          </a:p>
          <a:p>
            <a:pPr>
              <a:buSzPct val="125000"/>
              <a:buFont typeface="Calibri" panose="020F0502020204030204" pitchFamily="34" charset="0"/>
              <a:buChar char="•"/>
            </a:pPr>
            <a:r>
              <a:rPr lang="en-US" sz="2200" dirty="0">
                <a:ea typeface="+mn-lt"/>
                <a:cs typeface="+mn-lt"/>
              </a:rPr>
              <a:t>Support for an informed exchange on DSI during OEWG 3.1 in the context of the future post-2020 Global Biodiversity Framework</a:t>
            </a:r>
          </a:p>
          <a:p>
            <a:pPr>
              <a:buSzPct val="125000"/>
              <a:buFont typeface="Calibri" panose="020F0502020204030204" pitchFamily="34" charset="0"/>
              <a:buChar char="•"/>
            </a:pPr>
            <a:r>
              <a:rPr lang="en-US" sz="2200" dirty="0">
                <a:ea typeface="+mn-lt"/>
                <a:cs typeface="+mn-lt"/>
              </a:rPr>
              <a:t>A formal intersessional process asking for submissions on DSI and for further analyses of the policy approaches, options and modalities will prepare for OEWG 3.2</a:t>
            </a:r>
          </a:p>
          <a:p>
            <a:pPr>
              <a:buSzPct val="125000"/>
              <a:buFont typeface="Calibri" panose="020F0502020204030204" pitchFamily="34" charset="0"/>
              <a:buChar char="•"/>
            </a:pPr>
            <a:r>
              <a:rPr lang="en-US" sz="2200" dirty="0">
                <a:ea typeface="+mn-lt"/>
                <a:cs typeface="+mn-lt"/>
              </a:rPr>
              <a:t>As contribution to the informal intersessional process, the ABS Initiative will concentrate on remaining divergences in the DSI discussion, based on the analysis of the Co-Leads of the contact group on DSI of the OEWG</a:t>
            </a:r>
          </a:p>
          <a:p>
            <a:pPr>
              <a:buSzPct val="125000"/>
              <a:buFont typeface="Calibri" panose="020F0502020204030204" pitchFamily="34" charset="0"/>
              <a:buChar char="•"/>
            </a:pPr>
            <a:r>
              <a:rPr lang="en-US" sz="2200" dirty="0">
                <a:ea typeface="+mn-lt"/>
                <a:cs typeface="+mn-lt"/>
                <a:hlinkClick r:id="rId2"/>
              </a:rPr>
              <a:t>https://www.cbd.int/meetings/WG2020-03</a:t>
            </a:r>
            <a:r>
              <a:rPr lang="en-US" sz="2200" dirty="0">
                <a:ea typeface="+mn-lt"/>
                <a:cs typeface="+mn-lt"/>
              </a:rPr>
              <a:t> </a:t>
            </a:r>
          </a:p>
          <a:p>
            <a:pPr>
              <a:buSzPct val="125000"/>
              <a:buFont typeface="Calibri" panose="020F0502020204030204" pitchFamily="34" charset="0"/>
              <a:buChar char="•"/>
            </a:pPr>
            <a:endParaRPr lang="en-US" sz="2200" dirty="0">
              <a:ea typeface="+mn-lt"/>
              <a:cs typeface="+mn-lt"/>
            </a:endParaRPr>
          </a:p>
        </p:txBody>
      </p:sp>
    </p:spTree>
    <p:extLst>
      <p:ext uri="{BB962C8B-B14F-4D97-AF65-F5344CB8AC3E}">
        <p14:creationId xmlns:p14="http://schemas.microsoft.com/office/powerpoint/2010/main" val="1599338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3">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5">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Render of clear molecular structure">
            <a:extLst>
              <a:ext uri="{FF2B5EF4-FFF2-40B4-BE49-F238E27FC236}">
                <a16:creationId xmlns:a16="http://schemas.microsoft.com/office/drawing/2014/main" id="{DE18A536-3A74-4B88-92E2-B43C4AD45C31}"/>
              </a:ext>
            </a:extLst>
          </p:cNvPr>
          <p:cNvPicPr>
            <a:picLocks noChangeAspect="1"/>
          </p:cNvPicPr>
          <p:nvPr/>
        </p:nvPicPr>
        <p:blipFill rotWithShape="1">
          <a:blip r:embed="rId3"/>
          <a:srcRect l="18807" r="38493"/>
          <a:stretch/>
        </p:blipFill>
        <p:spPr>
          <a:xfrm>
            <a:off x="10183812" y="0"/>
            <a:ext cx="2008188" cy="3230563"/>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gradFill>
            <a:gsLst>
              <a:gs pos="0">
                <a:schemeClr val="accent1">
                  <a:lumMod val="5000"/>
                  <a:lumOff val="95000"/>
                  <a:alpha val="8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rgbClr val="000000">
                <a:alpha val="50000"/>
              </a:srgbClr>
            </a:outerShdw>
          </a:effectLst>
        </p:spPr>
      </p:pic>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838200" y="4636802"/>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Combined Approaches to Traceability</a:t>
            </a:r>
          </a:p>
        </p:txBody>
      </p:sp>
      <p:sp>
        <p:nvSpPr>
          <p:cNvPr id="9" name="TextBox 8">
            <a:extLst>
              <a:ext uri="{FF2B5EF4-FFF2-40B4-BE49-F238E27FC236}">
                <a16:creationId xmlns:a16="http://schemas.microsoft.com/office/drawing/2014/main" id="{5C3AA91D-705F-46DA-9D54-58C1B65DEA5D}"/>
              </a:ext>
            </a:extLst>
          </p:cNvPr>
          <p:cNvSpPr txBox="1"/>
          <p:nvPr/>
        </p:nvSpPr>
        <p:spPr>
          <a:xfrm>
            <a:off x="9182393" y="3652579"/>
            <a:ext cx="26857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Administrative steps in </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red</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A613F04-D79D-4522-97DD-54EC66620556}"/>
              </a:ext>
            </a:extLst>
          </p:cNvPr>
          <p:cNvPicPr>
            <a:picLocks noChangeAspect="1"/>
          </p:cNvPicPr>
          <p:nvPr/>
        </p:nvPicPr>
        <p:blipFill>
          <a:blip r:embed="rId4"/>
          <a:stretch>
            <a:fillRect/>
          </a:stretch>
        </p:blipFill>
        <p:spPr>
          <a:xfrm>
            <a:off x="559224" y="149830"/>
            <a:ext cx="9406813" cy="3994246"/>
          </a:xfrm>
          <a:prstGeom prst="rect">
            <a:avLst/>
          </a:prstGeom>
        </p:spPr>
      </p:pic>
    </p:spTree>
    <p:extLst>
      <p:ext uri="{BB962C8B-B14F-4D97-AF65-F5344CB8AC3E}">
        <p14:creationId xmlns:p14="http://schemas.microsoft.com/office/powerpoint/2010/main" val="24834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3"/>
          <a:srcRect r="3"/>
          <a:stretch/>
        </p:blipFill>
        <p:spPr>
          <a:xfrm>
            <a:off x="305" y="13951"/>
            <a:ext cx="12191695" cy="6858000"/>
          </a:xfrm>
          <a:prstGeom prst="rect">
            <a:avLst/>
          </a:prstGeom>
        </p:spPr>
      </p:pic>
      <p:sp>
        <p:nvSpPr>
          <p:cNvPr id="56" name="Freeform: Shape 55">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63" name="Freeform: Shape 62">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09F7BC2-A286-4D39-9726-E8C4D8BBEA63}"/>
              </a:ext>
            </a:extLst>
          </p:cNvPr>
          <p:cNvSpPr txBox="1"/>
          <p:nvPr/>
        </p:nvSpPr>
        <p:spPr>
          <a:xfrm>
            <a:off x="7783956" y="1750760"/>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Challenges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524DDA2E-1F08-4C79-978C-660AFF07B198}"/>
              </a:ext>
            </a:extLst>
          </p:cNvPr>
          <p:cNvSpPr txBox="1"/>
          <p:nvPr/>
        </p:nvSpPr>
        <p:spPr>
          <a:xfrm>
            <a:off x="2059775" y="1761968"/>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black">
                    <a:lumMod val="75000"/>
                    <a:lumOff val="25000"/>
                  </a:prstClr>
                </a:solidFill>
                <a:effectLst/>
                <a:uLnTx/>
                <a:uFillTx/>
                <a:latin typeface="Calibri Light" panose="020F0302020204030204"/>
                <a:ea typeface="+mn-ea"/>
                <a:cs typeface="+mn-cs"/>
              </a:rPr>
              <a:t>Opportunities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578A31A5-88D8-4B66-90F4-4ECB5E037420}"/>
              </a:ext>
            </a:extLst>
          </p:cNvPr>
          <p:cNvSpPr txBox="1"/>
          <p:nvPr/>
        </p:nvSpPr>
        <p:spPr>
          <a:xfrm>
            <a:off x="216623" y="198602"/>
            <a:ext cx="101927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anose="020F0502020204030204"/>
                <a:ea typeface="+mn-ea"/>
                <a:cs typeface="+mn-cs"/>
              </a:rPr>
              <a:t>Combined Approaches to Traceability </a:t>
            </a:r>
          </a:p>
        </p:txBody>
      </p:sp>
      <p:sp>
        <p:nvSpPr>
          <p:cNvPr id="8" name="TextBox 7">
            <a:extLst>
              <a:ext uri="{FF2B5EF4-FFF2-40B4-BE49-F238E27FC236}">
                <a16:creationId xmlns:a16="http://schemas.microsoft.com/office/drawing/2014/main" id="{3EB874DB-0B28-4B77-ACEF-6F113BACD59B}"/>
              </a:ext>
            </a:extLst>
          </p:cNvPr>
          <p:cNvSpPr txBox="1"/>
          <p:nvPr/>
        </p:nvSpPr>
        <p:spPr>
          <a:xfrm>
            <a:off x="1593441" y="2565788"/>
            <a:ext cx="3517641"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Builds on good scientific practice and uses some existing databases/repositories;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Flexibility for choosing possible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6FDC376E-33A3-43B8-ADE9-60F5F4C927A5}"/>
              </a:ext>
            </a:extLst>
          </p:cNvPr>
          <p:cNvSpPr txBox="1"/>
          <p:nvPr/>
        </p:nvSpPr>
        <p:spPr>
          <a:xfrm>
            <a:off x="7219247" y="2466471"/>
            <a:ext cx="3517641"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Includes some of the challenges for traceability options above;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Would need to be designed from scratch.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50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3">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5">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Render of clear molecular structure">
            <a:extLst>
              <a:ext uri="{FF2B5EF4-FFF2-40B4-BE49-F238E27FC236}">
                <a16:creationId xmlns:a16="http://schemas.microsoft.com/office/drawing/2014/main" id="{DE18A536-3A74-4B88-92E2-B43C4AD45C31}"/>
              </a:ext>
            </a:extLst>
          </p:cNvPr>
          <p:cNvPicPr>
            <a:picLocks noChangeAspect="1"/>
          </p:cNvPicPr>
          <p:nvPr/>
        </p:nvPicPr>
        <p:blipFill rotWithShape="1">
          <a:blip r:embed="rId3"/>
          <a:srcRect l="18807" r="38493"/>
          <a:stretch/>
        </p:blipFill>
        <p:spPr>
          <a:xfrm>
            <a:off x="10183812" y="0"/>
            <a:ext cx="2008188" cy="3230563"/>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gradFill>
            <a:gsLst>
              <a:gs pos="0">
                <a:schemeClr val="accent1">
                  <a:lumMod val="5000"/>
                  <a:lumOff val="95000"/>
                  <a:alpha val="8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rgbClr val="000000">
                <a:alpha val="50000"/>
              </a:srgbClr>
            </a:outerShdw>
          </a:effectLst>
        </p:spPr>
      </p:pic>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838200" y="4636802"/>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Carrot Options for Tracing DSI</a:t>
            </a:r>
          </a:p>
        </p:txBody>
      </p:sp>
      <p:pic>
        <p:nvPicPr>
          <p:cNvPr id="5" name="Picture 4">
            <a:extLst>
              <a:ext uri="{FF2B5EF4-FFF2-40B4-BE49-F238E27FC236}">
                <a16:creationId xmlns:a16="http://schemas.microsoft.com/office/drawing/2014/main" id="{CCC4C335-4AC0-4D71-AE85-1C80ADB906BA}"/>
              </a:ext>
            </a:extLst>
          </p:cNvPr>
          <p:cNvPicPr>
            <a:picLocks noChangeAspect="1"/>
          </p:cNvPicPr>
          <p:nvPr/>
        </p:nvPicPr>
        <p:blipFill>
          <a:blip r:embed="rId4"/>
          <a:stretch>
            <a:fillRect/>
          </a:stretch>
        </p:blipFill>
        <p:spPr>
          <a:xfrm>
            <a:off x="617785" y="255931"/>
            <a:ext cx="9172760" cy="3986885"/>
          </a:xfrm>
          <a:prstGeom prst="rect">
            <a:avLst/>
          </a:prstGeom>
        </p:spPr>
      </p:pic>
      <p:pic>
        <p:nvPicPr>
          <p:cNvPr id="10" name="Picture 9">
            <a:extLst>
              <a:ext uri="{FF2B5EF4-FFF2-40B4-BE49-F238E27FC236}">
                <a16:creationId xmlns:a16="http://schemas.microsoft.com/office/drawing/2014/main" id="{CDE132A4-C89B-4F28-B560-691BEEDBA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6489" y="3096498"/>
            <a:ext cx="1445811" cy="949325"/>
          </a:xfrm>
          <a:prstGeom prst="rect">
            <a:avLst/>
          </a:prstGeom>
        </p:spPr>
      </p:pic>
    </p:spTree>
    <p:extLst>
      <p:ext uri="{BB962C8B-B14F-4D97-AF65-F5344CB8AC3E}">
        <p14:creationId xmlns:p14="http://schemas.microsoft.com/office/powerpoint/2010/main" val="189340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390524" y="454819"/>
            <a:ext cx="5146161" cy="701676"/>
          </a:xfrm>
        </p:spPr>
        <p:txBody>
          <a:bodyPr vert="horz" lIns="91440" tIns="45720" rIns="91440" bIns="45720" rtlCol="0" anchor="b">
            <a:normAutofit/>
          </a:bodyPr>
          <a:lstStyle/>
          <a:p>
            <a:pPr algn="l"/>
            <a:r>
              <a:rPr lang="en-US" sz="3600" dirty="0"/>
              <a:t>Conclusions</a:t>
            </a:r>
          </a:p>
        </p:txBody>
      </p:sp>
      <p:sp>
        <p:nvSpPr>
          <p:cNvPr id="6" name="TextBox 5">
            <a:extLst>
              <a:ext uri="{FF2B5EF4-FFF2-40B4-BE49-F238E27FC236}">
                <a16:creationId xmlns:a16="http://schemas.microsoft.com/office/drawing/2014/main" id="{782F4A1E-081E-4DB5-AA6B-7BA206655616}"/>
              </a:ext>
            </a:extLst>
          </p:cNvPr>
          <p:cNvSpPr txBox="1"/>
          <p:nvPr/>
        </p:nvSpPr>
        <p:spPr>
          <a:xfrm>
            <a:off x="390524" y="1409700"/>
            <a:ext cx="6924675" cy="4993481"/>
          </a:xfrm>
          <a:prstGeom prst="rect">
            <a:avLst/>
          </a:prstGeom>
        </p:spPr>
        <p:txBody>
          <a:bodyPr vert="horz" lIns="91440" tIns="45720" rIns="91440" bIns="45720" rtlCol="0">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Traceability for the DSI/CBD debate needs to be considered within the broader context - geographical, subject matter, activity and temporal scope of the various ABS frameworks;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There need not be a one-size-fits all approach to traceability mechanisms;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Diverse approaches which suit local research and development environments can achieve similar traceability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Considerations need to be made in each country regarding potential impact of systems developed on basic research, practicality for achieving traceability objectives and resourcing implications;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Approaches likely to be successful should build on existing global infrastructure, or use procedures developed in other policy instruments.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7D0B7289-120F-44DC-9769-2E096993B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1" name="Freeform: Shape 70">
            <a:extLst>
              <a:ext uri="{FF2B5EF4-FFF2-40B4-BE49-F238E27FC236}">
                <a16:creationId xmlns:a16="http://schemas.microsoft.com/office/drawing/2014/main" id="{158468AF-8ABA-4771-9770-C8C79C0E6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3"/>
          <a:srcRect l="18807" r="38493"/>
          <a:stretch/>
        </p:blipFill>
        <p:spPr>
          <a:xfrm>
            <a:off x="6986049" y="10"/>
            <a:ext cx="5205951" cy="6857990"/>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73" name="Freeform: Shape 72">
            <a:extLst>
              <a:ext uri="{FF2B5EF4-FFF2-40B4-BE49-F238E27FC236}">
                <a16:creationId xmlns:a16="http://schemas.microsoft.com/office/drawing/2014/main" id="{430FFA19-9577-4BA8-B103-A75613F3F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2680522" cy="6858000"/>
          </a:xfrm>
          <a:custGeom>
            <a:avLst/>
            <a:gdLst>
              <a:gd name="connsiteX0" fmla="*/ 1057499 w 2680522"/>
              <a:gd name="connsiteY0" fmla="*/ 0 h 6858000"/>
              <a:gd name="connsiteX1" fmla="*/ 879731 w 2680522"/>
              <a:gd name="connsiteY1" fmla="*/ 0 h 6858000"/>
              <a:gd name="connsiteX2" fmla="*/ 901855 w 2680522"/>
              <a:gd name="connsiteY2" fmla="*/ 14997 h 6858000"/>
              <a:gd name="connsiteX3" fmla="*/ 2502754 w 2680522"/>
              <a:gd name="connsiteY3" fmla="*/ 3621656 h 6858000"/>
              <a:gd name="connsiteX4" fmla="*/ 628404 w 2680522"/>
              <a:gd name="connsiteY4" fmla="*/ 6374814 h 6858000"/>
              <a:gd name="connsiteX5" fmla="*/ 111756 w 2680522"/>
              <a:gd name="connsiteY5" fmla="*/ 6780599 h 6858000"/>
              <a:gd name="connsiteX6" fmla="*/ 0 w 2680522"/>
              <a:gd name="connsiteY6" fmla="*/ 6858000 h 6858000"/>
              <a:gd name="connsiteX7" fmla="*/ 177768 w 2680522"/>
              <a:gd name="connsiteY7" fmla="*/ 6858000 h 6858000"/>
              <a:gd name="connsiteX8" fmla="*/ 289524 w 2680522"/>
              <a:gd name="connsiteY8" fmla="*/ 6780599 h 6858000"/>
              <a:gd name="connsiteX9" fmla="*/ 806172 w 2680522"/>
              <a:gd name="connsiteY9" fmla="*/ 6374814 h 6858000"/>
              <a:gd name="connsiteX10" fmla="*/ 2680522 w 2680522"/>
              <a:gd name="connsiteY10" fmla="*/ 3621656 h 6858000"/>
              <a:gd name="connsiteX11" fmla="*/ 1079623 w 2680522"/>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522" h="6858000">
                <a:moveTo>
                  <a:pt x="1057499" y="0"/>
                </a:moveTo>
                <a:lnTo>
                  <a:pt x="879731" y="0"/>
                </a:lnTo>
                <a:lnTo>
                  <a:pt x="901855" y="14997"/>
                </a:lnTo>
                <a:cubicBezTo>
                  <a:pt x="1929018" y="754641"/>
                  <a:pt x="2502754" y="2093192"/>
                  <a:pt x="2502754" y="3621656"/>
                </a:cubicBezTo>
                <a:cubicBezTo>
                  <a:pt x="2502754" y="4969131"/>
                  <a:pt x="1574029" y="5602839"/>
                  <a:pt x="628404" y="6374814"/>
                </a:cubicBezTo>
                <a:cubicBezTo>
                  <a:pt x="456201" y="6515397"/>
                  <a:pt x="285574" y="6653108"/>
                  <a:pt x="111756" y="6780599"/>
                </a:cubicBezTo>
                <a:lnTo>
                  <a:pt x="0" y="6858000"/>
                </a:lnTo>
                <a:lnTo>
                  <a:pt x="177768" y="6858000"/>
                </a:lnTo>
                <a:lnTo>
                  <a:pt x="289524" y="6780599"/>
                </a:lnTo>
                <a:cubicBezTo>
                  <a:pt x="463342" y="6653108"/>
                  <a:pt x="633969" y="6515397"/>
                  <a:pt x="806172" y="6374814"/>
                </a:cubicBezTo>
                <a:cubicBezTo>
                  <a:pt x="1751797" y="5602839"/>
                  <a:pt x="2680522" y="4969131"/>
                  <a:pt x="2680522" y="3621656"/>
                </a:cubicBezTo>
                <a:cubicBezTo>
                  <a:pt x="2680522" y="2093192"/>
                  <a:pt x="2106786" y="754641"/>
                  <a:pt x="1079623"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1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593243" y="442913"/>
            <a:ext cx="5146161" cy="758826"/>
          </a:xfrm>
        </p:spPr>
        <p:txBody>
          <a:bodyPr vert="horz" lIns="91440" tIns="45720" rIns="91440" bIns="45720" rtlCol="0" anchor="b">
            <a:normAutofit/>
          </a:bodyPr>
          <a:lstStyle/>
          <a:p>
            <a:pPr algn="l"/>
            <a:r>
              <a:rPr lang="en-US" sz="3600" dirty="0"/>
              <a:t>References</a:t>
            </a:r>
          </a:p>
        </p:txBody>
      </p:sp>
      <p:sp>
        <p:nvSpPr>
          <p:cNvPr id="6" name="TextBox 5">
            <a:extLst>
              <a:ext uri="{FF2B5EF4-FFF2-40B4-BE49-F238E27FC236}">
                <a16:creationId xmlns:a16="http://schemas.microsoft.com/office/drawing/2014/main" id="{782F4A1E-081E-4DB5-AA6B-7BA206655616}"/>
              </a:ext>
            </a:extLst>
          </p:cNvPr>
          <p:cNvSpPr txBox="1"/>
          <p:nvPr/>
        </p:nvSpPr>
        <p:spPr>
          <a:xfrm>
            <a:off x="593243" y="2082801"/>
            <a:ext cx="6464782" cy="4332286"/>
          </a:xfrm>
          <a:prstGeom prst="rect">
            <a:avLst/>
          </a:prstGeom>
        </p:spPr>
        <p:txBody>
          <a:bodyPr vert="horz" lIns="91440" tIns="45720" rIns="91440" bIns="45720" rtlCol="0">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222222"/>
                </a:solidFill>
                <a:effectLst/>
                <a:uLnTx/>
                <a:uFillTx/>
                <a:latin typeface="Calibri" panose="020F0502020204030204"/>
                <a:ea typeface="Calibri" panose="020F0502020204030204" pitchFamily="34" charset="0"/>
                <a:cs typeface="Times New Roman" panose="02020603050405020304" pitchFamily="18" charset="0"/>
              </a:rPr>
              <a:t>Fran Humphries, Muriel </a:t>
            </a:r>
            <a:r>
              <a:rPr kumimoji="0" lang="en-AU" sz="2400" b="0" i="0" u="none" strike="noStrike" kern="1200" cap="none" spc="0" normalizeH="0" baseline="0" noProof="0" dirty="0" err="1">
                <a:ln>
                  <a:noFill/>
                </a:ln>
                <a:solidFill>
                  <a:srgbClr val="222222"/>
                </a:solidFill>
                <a:effectLst/>
                <a:uLnTx/>
                <a:uFillTx/>
                <a:latin typeface="Calibri" panose="020F0502020204030204"/>
                <a:ea typeface="Calibri" panose="020F0502020204030204" pitchFamily="34" charset="0"/>
                <a:cs typeface="Times New Roman" panose="02020603050405020304" pitchFamily="18" charset="0"/>
              </a:rPr>
              <a:t>Rabone</a:t>
            </a:r>
            <a:r>
              <a:rPr kumimoji="0" lang="en-AU" sz="2400" b="0" i="0" u="none" strike="noStrike" kern="1200" cap="none" spc="0" normalizeH="0" baseline="0" noProof="0" dirty="0">
                <a:ln>
                  <a:noFill/>
                </a:ln>
                <a:solidFill>
                  <a:srgbClr val="222222"/>
                </a:solidFill>
                <a:effectLst/>
                <a:uLnTx/>
                <a:uFillTx/>
                <a:latin typeface="Calibri" panose="020F0502020204030204"/>
                <a:ea typeface="Calibri" panose="020F0502020204030204" pitchFamily="34" charset="0"/>
                <a:cs typeface="Times New Roman" panose="02020603050405020304" pitchFamily="18" charset="0"/>
              </a:rPr>
              <a:t> &amp; Marcel </a:t>
            </a:r>
            <a:r>
              <a:rPr kumimoji="0" lang="en-AU" sz="2400" b="0" i="0" u="none" strike="noStrike" kern="1200" cap="none" spc="0" normalizeH="0" baseline="0" noProof="0" dirty="0" err="1">
                <a:ln>
                  <a:noFill/>
                </a:ln>
                <a:solidFill>
                  <a:srgbClr val="222222"/>
                </a:solidFill>
                <a:effectLst/>
                <a:uLnTx/>
                <a:uFillTx/>
                <a:latin typeface="Calibri" panose="020F0502020204030204"/>
                <a:ea typeface="Calibri" panose="020F0502020204030204" pitchFamily="34" charset="0"/>
                <a:cs typeface="Times New Roman" panose="02020603050405020304" pitchFamily="18" charset="0"/>
              </a:rPr>
              <a:t>Jaspars</a:t>
            </a:r>
            <a:r>
              <a:rPr kumimoji="0" lang="en-AU" sz="2400" b="0" i="0" u="none" strike="noStrike" kern="1200" cap="none" spc="0" normalizeH="0" baseline="0" noProof="0" dirty="0">
                <a:ln>
                  <a:noFill/>
                </a:ln>
                <a:solidFill>
                  <a:srgbClr val="222222"/>
                </a:solidFill>
                <a:effectLst/>
                <a:uLnTx/>
                <a:uFillTx/>
                <a:latin typeface="Calibri" panose="020F0502020204030204"/>
                <a:ea typeface="Calibri" panose="020F0502020204030204" pitchFamily="34" charset="0"/>
                <a:cs typeface="Times New Roman" panose="02020603050405020304" pitchFamily="18" charset="0"/>
              </a:rPr>
              <a:t> (2021) ‘Traceability Approaches for Marine Genetic Resources under the proposed Ocean (BBNJ) Treaty’ 8 </a:t>
            </a:r>
            <a:r>
              <a:rPr kumimoji="0" lang="en-AU" sz="2400" b="0" i="1" u="none" strike="noStrike" kern="1200" cap="none" spc="0" normalizeH="0" baseline="0" noProof="0" dirty="0">
                <a:ln>
                  <a:noFill/>
                </a:ln>
                <a:solidFill>
                  <a:srgbClr val="222222"/>
                </a:solidFill>
                <a:effectLst/>
                <a:uLnTx/>
                <a:uFillTx/>
                <a:latin typeface="Calibri" panose="020F0502020204030204"/>
                <a:ea typeface="Calibri" panose="020F0502020204030204" pitchFamily="34" charset="0"/>
                <a:cs typeface="Times New Roman" panose="02020603050405020304" pitchFamily="18" charset="0"/>
              </a:rPr>
              <a:t>Frontiers in Marine Science</a:t>
            </a:r>
            <a:r>
              <a:rPr kumimoji="0" lang="en-AU" sz="2400" b="0" i="0" u="none" strike="noStrike" kern="1200" cap="none" spc="0" normalizeH="0" baseline="0" noProof="0" dirty="0">
                <a:ln>
                  <a:noFill/>
                </a:ln>
                <a:solidFill>
                  <a:srgbClr val="222222"/>
                </a:solidFill>
                <a:effectLst/>
                <a:uLnTx/>
                <a:uFillTx/>
                <a:latin typeface="Calibri" panose="020F0502020204030204"/>
                <a:ea typeface="Calibri" panose="020F0502020204030204" pitchFamily="34" charset="0"/>
                <a:cs typeface="Times New Roman" panose="02020603050405020304" pitchFamily="18" charset="0"/>
              </a:rPr>
              <a:t> 430 </a:t>
            </a:r>
            <a:r>
              <a:rPr kumimoji="0" lang="en-AU" sz="2000" b="0" i="0" u="sng" strike="noStrike" kern="1200" cap="none" spc="0" normalizeH="0" baseline="0" noProof="0" dirty="0">
                <a:ln>
                  <a:noFill/>
                </a:ln>
                <a:solidFill>
                  <a:srgbClr val="D54449"/>
                </a:solidFill>
                <a:effectLst/>
                <a:uLnTx/>
                <a:uFillTx/>
                <a:latin typeface="Calibri" panose="020F0502020204030204"/>
                <a:ea typeface="Calibri" panose="020F0502020204030204" pitchFamily="34" charset="0"/>
                <a:cs typeface="Times New Roman" panose="02020603050405020304" pitchFamily="18" charset="0"/>
                <a:hlinkClick r:id="rId3"/>
              </a:rPr>
              <a:t>https://doi.org/10.3389/fmars.2021.661313</a:t>
            </a:r>
            <a:endParaRPr kumimoji="0" lang="en-AU" sz="2000" b="0" i="0" u="sng" strike="noStrike" kern="1200" cap="none" spc="0" normalizeH="0" baseline="0" noProof="0" dirty="0">
              <a:ln>
                <a:noFill/>
              </a:ln>
              <a:solidFill>
                <a:srgbClr val="D54449"/>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Marcel </a:t>
            </a:r>
            <a:r>
              <a:rPr kumimoji="0" lang="en-AU"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Jaspars</a:t>
            </a:r>
            <a:r>
              <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Fran Humphries &amp; Muriel </a:t>
            </a:r>
            <a:r>
              <a:rPr kumimoji="0" lang="en-AU"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Rabone</a:t>
            </a:r>
            <a:r>
              <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(2021) </a:t>
            </a:r>
            <a:r>
              <a:rPr kumimoji="0" lang="en-AU" sz="24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Tracing Options for Marine Genetic Resources from within National Jurisdictions</a:t>
            </a:r>
            <a:r>
              <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Advisory Note, Commonwealth Secretariat: London, Marlborough House, July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Fran Humphries, Hiroko </a:t>
            </a:r>
            <a:r>
              <a:rPr kumimoji="0" lang="en-AU"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Muraki</a:t>
            </a:r>
            <a:r>
              <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Gottlieb, Sarah Laird, Rachel Wynberg, Charles Lawson, Michelle Rourke, Morten </a:t>
            </a:r>
            <a:r>
              <a:rPr kumimoji="0" lang="en-AU"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Walløe</a:t>
            </a:r>
            <a:r>
              <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AU"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Tvedt</a:t>
            </a:r>
            <a:r>
              <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Maria Julia Olivia &amp; Marcel </a:t>
            </a:r>
            <a:r>
              <a:rPr kumimoji="0" lang="en-AU" sz="24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Jaspars</a:t>
            </a:r>
            <a:r>
              <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(2020) ‘A Tiered Approach to the Marine Genetic Resource Governance Framework under the proposed UNCLOS Agreement for Biodiversity beyond National Jurisdiction (BBNJ)’ 122 </a:t>
            </a:r>
            <a:r>
              <a:rPr kumimoji="0" lang="en-AU" sz="24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Marine Policy </a:t>
            </a:r>
            <a:r>
              <a:rPr kumimoji="0" lang="en-AU" sz="2400" b="0" i="0" u="sng" strike="noStrike" kern="1200" cap="none" spc="0" normalizeH="0" baseline="0" noProof="0" dirty="0">
                <a:ln>
                  <a:noFill/>
                </a:ln>
                <a:solidFill>
                  <a:srgbClr val="0C7DBB"/>
                </a:solidFill>
                <a:effectLst/>
                <a:uLnTx/>
                <a:uFillTx/>
                <a:latin typeface="Calibri" panose="020F0502020204030204"/>
                <a:ea typeface="Calibri" panose="020F0502020204030204" pitchFamily="34" charset="0"/>
                <a:cs typeface="Arial" panose="020B0604020202020204" pitchFamily="34" charset="0"/>
                <a:hlinkClick r:id="rId4" tooltip="Persistent link using digital object identifier"/>
              </a:rPr>
              <a:t>https://doi.org/10.1016/j.marpol.2020.103910</a:t>
            </a:r>
            <a:endParaRPr kumimoji="0" lang="en-AU" sz="2400" b="0" i="0" u="sng" strike="noStrike" kern="1200" cap="none" spc="0" normalizeH="0" baseline="0" noProof="0" dirty="0">
              <a:ln>
                <a:noFill/>
              </a:ln>
              <a:solidFill>
                <a:srgbClr val="0C7DBB"/>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sng" strike="noStrike" kern="1200" cap="none" spc="0" normalizeH="0" baseline="0" noProof="0" dirty="0">
              <a:ln>
                <a:noFill/>
              </a:ln>
              <a:solidFill>
                <a:srgbClr val="0C7DBB"/>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Broggiato</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 </a:t>
            </a:r>
            <a:r>
              <a:rPr kumimoji="0" lang="en-AU" sz="24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Vanagt</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T., </a:t>
            </a:r>
            <a:r>
              <a:rPr kumimoji="0" lang="en-AU" sz="24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Lallier</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L. E., </a:t>
            </a:r>
            <a:r>
              <a:rPr kumimoji="0" lang="en-AU" sz="24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Jaspars</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M., Burton, G., and </a:t>
            </a:r>
            <a:r>
              <a:rPr kumimoji="0" lang="en-AU" sz="24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Muyldermans</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D. (2018). ‘Mare </a:t>
            </a:r>
            <a:r>
              <a:rPr kumimoji="0" lang="en-AU" sz="24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geneticum</a:t>
            </a: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balancing governance of marine genetic resources in international waters’ 33 International Journal of Marine and Coastal Law  3–33. </a:t>
            </a:r>
            <a:r>
              <a:rPr kumimoji="0" lang="en-AU" sz="24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hlinkClick r:id="rId5"/>
              </a:rPr>
              <a:t>https://doi.org/10.1163/15718085-13310030</a:t>
            </a:r>
            <a:endParaRPr kumimoji="0" lang="en-AU" sz="2400" b="0" i="0" u="none" strike="noStrike" kern="1200" cap="none" spc="0" normalizeH="0" baseline="0" noProof="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9" name="Freeform: Shape 68">
            <a:extLst>
              <a:ext uri="{FF2B5EF4-FFF2-40B4-BE49-F238E27FC236}">
                <a16:creationId xmlns:a16="http://schemas.microsoft.com/office/drawing/2014/main" id="{7D0B7289-120F-44DC-9769-2E096993B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1" name="Freeform: Shape 70">
            <a:extLst>
              <a:ext uri="{FF2B5EF4-FFF2-40B4-BE49-F238E27FC236}">
                <a16:creationId xmlns:a16="http://schemas.microsoft.com/office/drawing/2014/main" id="{158468AF-8ABA-4771-9770-C8C79C0E6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6"/>
          <a:srcRect l="18807" r="38493"/>
          <a:stretch/>
        </p:blipFill>
        <p:spPr>
          <a:xfrm>
            <a:off x="6986049" y="10"/>
            <a:ext cx="5205951" cy="6857990"/>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73" name="Freeform: Shape 72">
            <a:extLst>
              <a:ext uri="{FF2B5EF4-FFF2-40B4-BE49-F238E27FC236}">
                <a16:creationId xmlns:a16="http://schemas.microsoft.com/office/drawing/2014/main" id="{430FFA19-9577-4BA8-B103-A75613F3F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2680522" cy="6858000"/>
          </a:xfrm>
          <a:custGeom>
            <a:avLst/>
            <a:gdLst>
              <a:gd name="connsiteX0" fmla="*/ 1057499 w 2680522"/>
              <a:gd name="connsiteY0" fmla="*/ 0 h 6858000"/>
              <a:gd name="connsiteX1" fmla="*/ 879731 w 2680522"/>
              <a:gd name="connsiteY1" fmla="*/ 0 h 6858000"/>
              <a:gd name="connsiteX2" fmla="*/ 901855 w 2680522"/>
              <a:gd name="connsiteY2" fmla="*/ 14997 h 6858000"/>
              <a:gd name="connsiteX3" fmla="*/ 2502754 w 2680522"/>
              <a:gd name="connsiteY3" fmla="*/ 3621656 h 6858000"/>
              <a:gd name="connsiteX4" fmla="*/ 628404 w 2680522"/>
              <a:gd name="connsiteY4" fmla="*/ 6374814 h 6858000"/>
              <a:gd name="connsiteX5" fmla="*/ 111756 w 2680522"/>
              <a:gd name="connsiteY5" fmla="*/ 6780599 h 6858000"/>
              <a:gd name="connsiteX6" fmla="*/ 0 w 2680522"/>
              <a:gd name="connsiteY6" fmla="*/ 6858000 h 6858000"/>
              <a:gd name="connsiteX7" fmla="*/ 177768 w 2680522"/>
              <a:gd name="connsiteY7" fmla="*/ 6858000 h 6858000"/>
              <a:gd name="connsiteX8" fmla="*/ 289524 w 2680522"/>
              <a:gd name="connsiteY8" fmla="*/ 6780599 h 6858000"/>
              <a:gd name="connsiteX9" fmla="*/ 806172 w 2680522"/>
              <a:gd name="connsiteY9" fmla="*/ 6374814 h 6858000"/>
              <a:gd name="connsiteX10" fmla="*/ 2680522 w 2680522"/>
              <a:gd name="connsiteY10" fmla="*/ 3621656 h 6858000"/>
              <a:gd name="connsiteX11" fmla="*/ 1079623 w 2680522"/>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522" h="6858000">
                <a:moveTo>
                  <a:pt x="1057499" y="0"/>
                </a:moveTo>
                <a:lnTo>
                  <a:pt x="879731" y="0"/>
                </a:lnTo>
                <a:lnTo>
                  <a:pt x="901855" y="14997"/>
                </a:lnTo>
                <a:cubicBezTo>
                  <a:pt x="1929018" y="754641"/>
                  <a:pt x="2502754" y="2093192"/>
                  <a:pt x="2502754" y="3621656"/>
                </a:cubicBezTo>
                <a:cubicBezTo>
                  <a:pt x="2502754" y="4969131"/>
                  <a:pt x="1574029" y="5602839"/>
                  <a:pt x="628404" y="6374814"/>
                </a:cubicBezTo>
                <a:cubicBezTo>
                  <a:pt x="456201" y="6515397"/>
                  <a:pt x="285574" y="6653108"/>
                  <a:pt x="111756" y="6780599"/>
                </a:cubicBezTo>
                <a:lnTo>
                  <a:pt x="0" y="6858000"/>
                </a:lnTo>
                <a:lnTo>
                  <a:pt x="177768" y="6858000"/>
                </a:lnTo>
                <a:lnTo>
                  <a:pt x="289524" y="6780599"/>
                </a:lnTo>
                <a:cubicBezTo>
                  <a:pt x="463342" y="6653108"/>
                  <a:pt x="633969" y="6515397"/>
                  <a:pt x="806172" y="6374814"/>
                </a:cubicBezTo>
                <a:cubicBezTo>
                  <a:pt x="1751797" y="5602839"/>
                  <a:pt x="2680522" y="4969131"/>
                  <a:pt x="2680522" y="3621656"/>
                </a:cubicBezTo>
                <a:cubicBezTo>
                  <a:pt x="2680522" y="2093192"/>
                  <a:pt x="2106786" y="754641"/>
                  <a:pt x="1079623"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12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en-US"/>
              <a:t>Closing remarks</a:t>
            </a:r>
          </a:p>
        </p:txBody>
      </p:sp>
      <p:sp>
        <p:nvSpPr>
          <p:cNvPr id="5" name="Textplatzhalter 4"/>
          <p:cNvSpPr>
            <a:spLocks noGrp="1"/>
          </p:cNvSpPr>
          <p:nvPr>
            <p:ph type="body" sz="quarter" idx="13"/>
          </p:nvPr>
        </p:nvSpPr>
        <p:spPr>
          <a:xfrm>
            <a:off x="324000" y="1645200"/>
            <a:ext cx="10411574" cy="4275278"/>
          </a:xfrm>
        </p:spPr>
        <p:txBody>
          <a:bodyPr lIns="91440" tIns="45720" rIns="91440" bIns="45720" anchor="t"/>
          <a:lstStyle/>
          <a:p>
            <a:pPr>
              <a:buSzPct val="125000"/>
            </a:pPr>
            <a:r>
              <a:rPr lang="en-US" sz="2200" b="1" dirty="0">
                <a:solidFill>
                  <a:schemeClr val="tx1"/>
                </a:solidFill>
              </a:rPr>
              <a:t>Evaluation: </a:t>
            </a:r>
            <a:r>
              <a:rPr lang="en-US" sz="2200" dirty="0">
                <a:solidFill>
                  <a:schemeClr val="tx1"/>
                </a:solidFill>
              </a:rPr>
              <a:t>before you leave, please help us improving our work and participate in the short evaluation of this webinar</a:t>
            </a:r>
          </a:p>
          <a:p>
            <a:pPr>
              <a:buSzPct val="125000"/>
            </a:pPr>
            <a:endParaRPr lang="en-US" sz="2200" dirty="0"/>
          </a:p>
        </p:txBody>
      </p:sp>
    </p:spTree>
    <p:extLst>
      <p:ext uri="{BB962C8B-B14F-4D97-AF65-F5344CB8AC3E}">
        <p14:creationId xmlns:p14="http://schemas.microsoft.com/office/powerpoint/2010/main" val="356366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DD09995-E942-45B0-BC1D-B08906B3EF06}"/>
              </a:ext>
            </a:extLst>
          </p:cNvPr>
          <p:cNvSpPr>
            <a:spLocks noGrp="1"/>
          </p:cNvSpPr>
          <p:nvPr>
            <p:ph type="body" sz="quarter" idx="11"/>
          </p:nvPr>
        </p:nvSpPr>
        <p:spPr>
          <a:xfrm>
            <a:off x="773364" y="3855261"/>
            <a:ext cx="7704000" cy="431428"/>
          </a:xfrm>
        </p:spPr>
        <p:txBody>
          <a:bodyPr lIns="91440" tIns="45720" rIns="91440" bIns="45720" anchor="t"/>
          <a:lstStyle/>
          <a:p>
            <a:r>
              <a:rPr lang="de-DE" sz="1000" b="0" dirty="0">
                <a:solidFill>
                  <a:srgbClr val="1F497D"/>
                </a:solidFill>
                <a:ea typeface="+mn-lt"/>
                <a:cs typeface="+mn-lt"/>
              </a:rPr>
              <a:t>ABS </a:t>
            </a:r>
            <a:r>
              <a:rPr lang="de-DE" sz="1000" b="0" dirty="0" err="1">
                <a:solidFill>
                  <a:srgbClr val="1F497D"/>
                </a:solidFill>
                <a:ea typeface="+mn-lt"/>
                <a:cs typeface="+mn-lt"/>
              </a:rPr>
              <a:t>Capacity</a:t>
            </a:r>
            <a:r>
              <a:rPr lang="de-DE" sz="1000" b="0" dirty="0">
                <a:solidFill>
                  <a:srgbClr val="1F497D"/>
                </a:solidFill>
                <a:ea typeface="+mn-lt"/>
                <a:cs typeface="+mn-lt"/>
              </a:rPr>
              <a:t> Development Initiative</a:t>
            </a:r>
            <a:endParaRPr lang="de-DE" sz="1000" dirty="0">
              <a:solidFill>
                <a:srgbClr val="1F497D"/>
              </a:solidFill>
              <a:cs typeface="Calibri"/>
            </a:endParaRPr>
          </a:p>
          <a:p>
            <a:r>
              <a:rPr lang="de-DE" sz="1000" b="0" dirty="0">
                <a:solidFill>
                  <a:srgbClr val="1F497D"/>
                </a:solidFill>
                <a:ea typeface="+mn-lt"/>
                <a:cs typeface="+mn-lt"/>
              </a:rPr>
              <a:t>Division Climate Change, Environment &amp; Infrastructure</a:t>
            </a:r>
            <a:endParaRPr lang="de-DE" sz="1000" dirty="0">
              <a:solidFill>
                <a:srgbClr val="1F497D"/>
              </a:solidFill>
              <a:cs typeface="Calibri"/>
            </a:endParaRPr>
          </a:p>
          <a:p>
            <a:r>
              <a:rPr lang="de-DE" sz="1000" b="0" dirty="0" err="1">
                <a:solidFill>
                  <a:srgbClr val="1F497D"/>
                </a:solidFill>
                <a:ea typeface="+mn-lt"/>
                <a:cs typeface="+mn-lt"/>
              </a:rPr>
              <a:t>GloBe</a:t>
            </a:r>
            <a:r>
              <a:rPr lang="de-DE" sz="1000" b="0" dirty="0">
                <a:solidFill>
                  <a:srgbClr val="1F497D"/>
                </a:solidFill>
                <a:ea typeface="+mn-lt"/>
                <a:cs typeface="+mn-lt"/>
              </a:rPr>
              <a:t> - Department </a:t>
            </a:r>
            <a:r>
              <a:rPr lang="de-DE" sz="1000" b="0" dirty="0" err="1">
                <a:solidFill>
                  <a:srgbClr val="1F497D"/>
                </a:solidFill>
                <a:ea typeface="+mn-lt"/>
                <a:cs typeface="+mn-lt"/>
              </a:rPr>
              <a:t>Sector</a:t>
            </a:r>
            <a:r>
              <a:rPr lang="de-DE" sz="1000" b="0" dirty="0">
                <a:solidFill>
                  <a:srgbClr val="1F497D"/>
                </a:solidFill>
                <a:ea typeface="+mn-lt"/>
                <a:cs typeface="+mn-lt"/>
              </a:rPr>
              <a:t> and Global Programmes</a:t>
            </a:r>
            <a:endParaRPr lang="de-DE" sz="1000" dirty="0">
              <a:solidFill>
                <a:srgbClr val="1F497D"/>
              </a:solidFill>
              <a:cs typeface="Calibri"/>
            </a:endParaRPr>
          </a:p>
          <a:p>
            <a:endParaRPr lang="de-DE" sz="1000" dirty="0">
              <a:solidFill>
                <a:srgbClr val="1F497D"/>
              </a:solidFill>
              <a:cs typeface="Calibri"/>
            </a:endParaRPr>
          </a:p>
        </p:txBody>
      </p:sp>
      <p:sp>
        <p:nvSpPr>
          <p:cNvPr id="4" name="Textplatzhalter 3">
            <a:extLst>
              <a:ext uri="{FF2B5EF4-FFF2-40B4-BE49-F238E27FC236}">
                <a16:creationId xmlns:a16="http://schemas.microsoft.com/office/drawing/2014/main" id="{9FC8EFC1-607B-4CBB-9E62-33C6458A19E6}"/>
              </a:ext>
            </a:extLst>
          </p:cNvPr>
          <p:cNvSpPr>
            <a:spLocks noGrp="1"/>
          </p:cNvSpPr>
          <p:nvPr>
            <p:ph type="body" sz="quarter" idx="12"/>
          </p:nvPr>
        </p:nvSpPr>
        <p:spPr>
          <a:xfrm>
            <a:off x="1483461" y="566854"/>
            <a:ext cx="9371933" cy="3394761"/>
          </a:xfrm>
        </p:spPr>
        <p:txBody>
          <a:bodyPr lIns="91440" tIns="45720" rIns="91440" bIns="45720" anchor="t"/>
          <a:lstStyle/>
          <a:p>
            <a:pPr algn="ctr"/>
            <a:r>
              <a:rPr lang="de-DE" sz="3600" b="1" dirty="0" err="1">
                <a:solidFill>
                  <a:srgbClr val="303880"/>
                </a:solidFill>
                <a:ea typeface="+mn-lt"/>
                <a:cs typeface="+mn-lt"/>
              </a:rPr>
              <a:t>Thank</a:t>
            </a:r>
            <a:r>
              <a:rPr lang="de-DE" sz="3600" b="1" dirty="0">
                <a:solidFill>
                  <a:srgbClr val="303880"/>
                </a:solidFill>
                <a:ea typeface="+mn-lt"/>
                <a:cs typeface="+mn-lt"/>
              </a:rPr>
              <a:t> </a:t>
            </a:r>
            <a:r>
              <a:rPr lang="de-DE" sz="3600" b="1" dirty="0" err="1">
                <a:solidFill>
                  <a:srgbClr val="303880"/>
                </a:solidFill>
                <a:ea typeface="+mn-lt"/>
                <a:cs typeface="+mn-lt"/>
              </a:rPr>
              <a:t>you</a:t>
            </a:r>
            <a:r>
              <a:rPr lang="de-DE" sz="3600" b="1" dirty="0">
                <a:solidFill>
                  <a:srgbClr val="303880"/>
                </a:solidFill>
                <a:ea typeface="+mn-lt"/>
                <a:cs typeface="+mn-lt"/>
              </a:rPr>
              <a:t>!</a:t>
            </a:r>
            <a:endParaRPr lang="de-DE">
              <a:solidFill>
                <a:srgbClr val="303880"/>
              </a:solidFill>
              <a:ea typeface="+mn-lt"/>
              <a:cs typeface="+mn-lt"/>
            </a:endParaRPr>
          </a:p>
          <a:p>
            <a:pPr algn="ctr"/>
            <a:endParaRPr lang="de-DE" sz="3600" b="1" dirty="0">
              <a:solidFill>
                <a:srgbClr val="303880"/>
              </a:solidFill>
              <a:ea typeface="+mn-lt"/>
              <a:cs typeface="+mn-lt"/>
            </a:endParaRPr>
          </a:p>
          <a:p>
            <a:r>
              <a:rPr lang="de-DE" sz="3600" i="1" dirty="0">
                <a:solidFill>
                  <a:srgbClr val="303880"/>
                </a:solidFill>
                <a:ea typeface="+mn-lt"/>
                <a:cs typeface="+mn-lt"/>
              </a:rPr>
              <a:t>Further </a:t>
            </a:r>
            <a:r>
              <a:rPr lang="de-DE" sz="3600" i="1" dirty="0" err="1">
                <a:solidFill>
                  <a:srgbClr val="303880"/>
                </a:solidFill>
                <a:ea typeface="+mn-lt"/>
                <a:cs typeface="+mn-lt"/>
              </a:rPr>
              <a:t>information</a:t>
            </a:r>
            <a:r>
              <a:rPr lang="de-DE" sz="3600" i="1" dirty="0">
                <a:solidFill>
                  <a:srgbClr val="303880"/>
                </a:solidFill>
                <a:ea typeface="+mn-lt"/>
                <a:cs typeface="+mn-lt"/>
              </a:rPr>
              <a:t> </a:t>
            </a:r>
            <a:r>
              <a:rPr lang="de-DE" sz="3600" i="1" dirty="0" err="1">
                <a:solidFill>
                  <a:srgbClr val="303880"/>
                </a:solidFill>
                <a:ea typeface="+mn-lt"/>
                <a:cs typeface="+mn-lt"/>
              </a:rPr>
              <a:t>can</a:t>
            </a:r>
            <a:r>
              <a:rPr lang="de-DE" sz="3600" i="1" dirty="0">
                <a:solidFill>
                  <a:srgbClr val="303880"/>
                </a:solidFill>
                <a:ea typeface="+mn-lt"/>
                <a:cs typeface="+mn-lt"/>
              </a:rPr>
              <a:t> </a:t>
            </a:r>
            <a:r>
              <a:rPr lang="de-DE" sz="3600" i="1" dirty="0" err="1">
                <a:solidFill>
                  <a:srgbClr val="303880"/>
                </a:solidFill>
                <a:ea typeface="+mn-lt"/>
                <a:cs typeface="+mn-lt"/>
              </a:rPr>
              <a:t>be</a:t>
            </a:r>
            <a:r>
              <a:rPr lang="de-DE" sz="3600" i="1" dirty="0">
                <a:solidFill>
                  <a:srgbClr val="303880"/>
                </a:solidFill>
                <a:ea typeface="+mn-lt"/>
                <a:cs typeface="+mn-lt"/>
              </a:rPr>
              <a:t> </a:t>
            </a:r>
            <a:r>
              <a:rPr lang="de-DE" sz="3600" i="1" dirty="0" err="1">
                <a:solidFill>
                  <a:srgbClr val="303880"/>
                </a:solidFill>
                <a:ea typeface="+mn-lt"/>
                <a:cs typeface="+mn-lt"/>
              </a:rPr>
              <a:t>found</a:t>
            </a:r>
            <a:r>
              <a:rPr lang="de-DE" sz="3600" i="1" dirty="0">
                <a:solidFill>
                  <a:srgbClr val="303880"/>
                </a:solidFill>
                <a:ea typeface="+mn-lt"/>
                <a:cs typeface="+mn-lt"/>
              </a:rPr>
              <a:t> on </a:t>
            </a:r>
            <a:r>
              <a:rPr lang="de-DE" sz="3600" i="1" dirty="0" err="1">
                <a:solidFill>
                  <a:srgbClr val="303880"/>
                </a:solidFill>
                <a:ea typeface="+mn-lt"/>
                <a:cs typeface="+mn-lt"/>
              </a:rPr>
              <a:t>our</a:t>
            </a:r>
            <a:r>
              <a:rPr lang="de-DE" sz="3600" i="1" dirty="0">
                <a:solidFill>
                  <a:srgbClr val="303880"/>
                </a:solidFill>
                <a:ea typeface="+mn-lt"/>
                <a:cs typeface="+mn-lt"/>
              </a:rPr>
              <a:t> </a:t>
            </a:r>
            <a:r>
              <a:rPr lang="de-DE" sz="3600" i="1" dirty="0" err="1">
                <a:solidFill>
                  <a:srgbClr val="303880"/>
                </a:solidFill>
                <a:ea typeface="+mn-lt"/>
                <a:cs typeface="+mn-lt"/>
              </a:rPr>
              <a:t>website</a:t>
            </a:r>
            <a:r>
              <a:rPr lang="de-DE" sz="3600" i="1" dirty="0">
                <a:solidFill>
                  <a:srgbClr val="303880"/>
                </a:solidFill>
                <a:ea typeface="+mn-lt"/>
                <a:cs typeface="+mn-lt"/>
              </a:rPr>
              <a:t>: </a:t>
            </a:r>
            <a:r>
              <a:rPr lang="de-DE" sz="3600" i="1" dirty="0">
                <a:solidFill>
                  <a:srgbClr val="303880"/>
                </a:solidFill>
                <a:ea typeface="+mn-lt"/>
                <a:cs typeface="+mn-lt"/>
                <a:hlinkClick r:id="rId2">
                  <a:extLst>
                    <a:ext uri="{A12FA001-AC4F-418D-AE19-62706E023703}">
                      <ahyp:hlinkClr xmlns:ahyp="http://schemas.microsoft.com/office/drawing/2018/hyperlinkcolor" val="tx"/>
                    </a:ext>
                  </a:extLst>
                </a:hlinkClick>
              </a:rPr>
              <a:t>www.abs-initiative.info</a:t>
            </a:r>
            <a:r>
              <a:rPr lang="de-DE" sz="3600" i="1" dirty="0">
                <a:solidFill>
                  <a:srgbClr val="303880"/>
                </a:solidFill>
                <a:ea typeface="+mn-lt"/>
                <a:cs typeface="+mn-lt"/>
              </a:rPr>
              <a:t> </a:t>
            </a:r>
            <a:endParaRPr lang="de-DE" sz="3600" dirty="0">
              <a:ea typeface="+mn-lt"/>
              <a:cs typeface="+mn-lt"/>
            </a:endParaRPr>
          </a:p>
          <a:p>
            <a:endParaRPr lang="de-DE" dirty="0">
              <a:cs typeface="Calibri"/>
            </a:endParaRPr>
          </a:p>
        </p:txBody>
      </p:sp>
      <p:sp>
        <p:nvSpPr>
          <p:cNvPr id="10" name="Textplatzhalter 2">
            <a:extLst>
              <a:ext uri="{FF2B5EF4-FFF2-40B4-BE49-F238E27FC236}">
                <a16:creationId xmlns:a16="http://schemas.microsoft.com/office/drawing/2014/main" id="{F5C89B3B-554F-4FD8-9BBA-E4AE3633D5AF}"/>
              </a:ext>
            </a:extLst>
          </p:cNvPr>
          <p:cNvSpPr txBox="1">
            <a:spLocks/>
          </p:cNvSpPr>
          <p:nvPr/>
        </p:nvSpPr>
        <p:spPr>
          <a:xfrm>
            <a:off x="5929565" y="3855261"/>
            <a:ext cx="7704000" cy="431428"/>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2400" b="1" kern="1200">
                <a:solidFill>
                  <a:srgbClr val="AF1A1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000" b="0" dirty="0">
                <a:solidFill>
                  <a:srgbClr val="1F497D"/>
                </a:solidFill>
                <a:ea typeface="+mn-lt"/>
                <a:cs typeface="+mn-lt"/>
              </a:rPr>
              <a:t>Deutsche Gesellschaft für</a:t>
            </a:r>
            <a:endParaRPr lang="de-DE">
              <a:solidFill>
                <a:srgbClr val="1F497D"/>
              </a:solidFill>
              <a:cs typeface="Calibri"/>
            </a:endParaRPr>
          </a:p>
          <a:p>
            <a:r>
              <a:rPr lang="de-DE" sz="1000" b="0" dirty="0">
                <a:solidFill>
                  <a:srgbClr val="1F497D"/>
                </a:solidFill>
                <a:ea typeface="+mn-lt"/>
                <a:cs typeface="+mn-lt"/>
              </a:rPr>
              <a:t>Internationale Zusammenarbeit (GIZ) GmbH</a:t>
            </a:r>
            <a:endParaRPr lang="de-DE">
              <a:solidFill>
                <a:srgbClr val="1F497D"/>
              </a:solidFill>
              <a:cs typeface="Calibri"/>
            </a:endParaRPr>
          </a:p>
          <a:p>
            <a:r>
              <a:rPr lang="de-DE" sz="1000" b="0" dirty="0">
                <a:solidFill>
                  <a:srgbClr val="1F497D"/>
                </a:solidFill>
                <a:ea typeface="+mn-lt"/>
                <a:cs typeface="+mn-lt"/>
              </a:rPr>
              <a:t>Postfach /P.O. Box 5180</a:t>
            </a:r>
            <a:endParaRPr lang="de-DE">
              <a:solidFill>
                <a:srgbClr val="1F497D"/>
              </a:solidFill>
              <a:cs typeface="Calibri"/>
            </a:endParaRPr>
          </a:p>
          <a:p>
            <a:r>
              <a:rPr lang="de-DE" sz="1000" b="0" dirty="0">
                <a:solidFill>
                  <a:srgbClr val="1F497D"/>
                </a:solidFill>
                <a:ea typeface="+mn-lt"/>
                <a:cs typeface="+mn-lt"/>
              </a:rPr>
              <a:t>65726 Eschborn</a:t>
            </a:r>
            <a:endParaRPr lang="de-DE">
              <a:solidFill>
                <a:srgbClr val="1F497D"/>
              </a:solidFill>
              <a:cs typeface="Calibri"/>
            </a:endParaRPr>
          </a:p>
          <a:p>
            <a:r>
              <a:rPr lang="de-DE" sz="1000" b="0" dirty="0">
                <a:solidFill>
                  <a:srgbClr val="1F497D"/>
                </a:solidFill>
                <a:ea typeface="+mn-lt"/>
                <a:cs typeface="+mn-lt"/>
              </a:rPr>
              <a:t>Germany</a:t>
            </a:r>
            <a:endParaRPr lang="de-DE" dirty="0">
              <a:solidFill>
                <a:srgbClr val="1F497D"/>
              </a:solidFill>
              <a:cs typeface="Calibri"/>
            </a:endParaRPr>
          </a:p>
          <a:p>
            <a:endParaRPr lang="de-DE" sz="1000" b="0" dirty="0">
              <a:solidFill>
                <a:srgbClr val="1F497D"/>
              </a:solidFill>
              <a:cs typeface="Calibri"/>
            </a:endParaRPr>
          </a:p>
        </p:txBody>
      </p:sp>
      <p:pic>
        <p:nvPicPr>
          <p:cNvPr id="12" name="Grafik 12">
            <a:extLst>
              <a:ext uri="{FF2B5EF4-FFF2-40B4-BE49-F238E27FC236}">
                <a16:creationId xmlns:a16="http://schemas.microsoft.com/office/drawing/2014/main" id="{8F65AFB1-4E92-4EDE-BF66-DD37F9D86777}"/>
              </a:ext>
            </a:extLst>
          </p:cNvPr>
          <p:cNvPicPr>
            <a:picLocks noChangeAspect="1"/>
          </p:cNvPicPr>
          <p:nvPr/>
        </p:nvPicPr>
        <p:blipFill>
          <a:blip r:embed="rId3"/>
          <a:stretch>
            <a:fillRect/>
          </a:stretch>
        </p:blipFill>
        <p:spPr>
          <a:xfrm>
            <a:off x="948267" y="5112504"/>
            <a:ext cx="9499600" cy="1348925"/>
          </a:xfrm>
          <a:prstGeom prst="rect">
            <a:avLst/>
          </a:prstGeom>
        </p:spPr>
      </p:pic>
    </p:spTree>
    <p:extLst>
      <p:ext uri="{BB962C8B-B14F-4D97-AF65-F5344CB8AC3E}">
        <p14:creationId xmlns:p14="http://schemas.microsoft.com/office/powerpoint/2010/main" val="44005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3154FC-684A-435D-8361-03F32D781BA8}"/>
              </a:ext>
            </a:extLst>
          </p:cNvPr>
          <p:cNvSpPr>
            <a:spLocks noGrp="1"/>
          </p:cNvSpPr>
          <p:nvPr>
            <p:ph type="body" sz="quarter" idx="15"/>
          </p:nvPr>
        </p:nvSpPr>
        <p:spPr/>
        <p:txBody>
          <a:bodyPr lIns="91440" tIns="45720" rIns="91440" bIns="45720" anchor="t"/>
          <a:lstStyle/>
          <a:p>
            <a:r>
              <a:rPr lang="de-DE" dirty="0">
                <a:cs typeface="Calibri"/>
              </a:rPr>
              <a:t>Agenda</a:t>
            </a:r>
            <a:endParaRPr lang="de-DE" dirty="0"/>
          </a:p>
        </p:txBody>
      </p:sp>
      <p:graphicFrame>
        <p:nvGraphicFramePr>
          <p:cNvPr id="3" name="Tabelle 2">
            <a:extLst>
              <a:ext uri="{FF2B5EF4-FFF2-40B4-BE49-F238E27FC236}">
                <a16:creationId xmlns:a16="http://schemas.microsoft.com/office/drawing/2014/main" id="{69727D6F-B890-4949-9705-7D5D79BAD1D4}"/>
              </a:ext>
            </a:extLst>
          </p:cNvPr>
          <p:cNvGraphicFramePr>
            <a:graphicFrameLocks noGrp="1"/>
          </p:cNvGraphicFramePr>
          <p:nvPr>
            <p:extLst>
              <p:ext uri="{D42A27DB-BD31-4B8C-83A1-F6EECF244321}">
                <p14:modId xmlns:p14="http://schemas.microsoft.com/office/powerpoint/2010/main" val="1968548111"/>
              </p:ext>
            </p:extLst>
          </p:nvPr>
        </p:nvGraphicFramePr>
        <p:xfrm>
          <a:off x="457200" y="1360449"/>
          <a:ext cx="10694020" cy="5288311"/>
        </p:xfrm>
        <a:graphic>
          <a:graphicData uri="http://schemas.openxmlformats.org/drawingml/2006/table">
            <a:tbl>
              <a:tblPr firstRow="1" firstCol="1" bandRow="1">
                <a:tableStyleId>{5C22544A-7EE6-4342-B048-85BDC9FD1C3A}</a:tableStyleId>
              </a:tblPr>
              <a:tblGrid>
                <a:gridCol w="406373">
                  <a:extLst>
                    <a:ext uri="{9D8B030D-6E8A-4147-A177-3AD203B41FA5}">
                      <a16:colId xmlns:a16="http://schemas.microsoft.com/office/drawing/2014/main" val="453166570"/>
                    </a:ext>
                  </a:extLst>
                </a:gridCol>
                <a:gridCol w="7190658">
                  <a:extLst>
                    <a:ext uri="{9D8B030D-6E8A-4147-A177-3AD203B41FA5}">
                      <a16:colId xmlns:a16="http://schemas.microsoft.com/office/drawing/2014/main" val="3228113672"/>
                    </a:ext>
                  </a:extLst>
                </a:gridCol>
                <a:gridCol w="3096989">
                  <a:extLst>
                    <a:ext uri="{9D8B030D-6E8A-4147-A177-3AD203B41FA5}">
                      <a16:colId xmlns:a16="http://schemas.microsoft.com/office/drawing/2014/main" val="4150519395"/>
                    </a:ext>
                  </a:extLst>
                </a:gridCol>
              </a:tblGrid>
              <a:tr h="441009">
                <a:tc gridSpan="2">
                  <a:txBody>
                    <a:bodyPr/>
                    <a:lstStyle/>
                    <a:p>
                      <a:pPr>
                        <a:lnSpc>
                          <a:spcPct val="107000"/>
                        </a:lnSpc>
                        <a:spcAft>
                          <a:spcPts val="600"/>
                        </a:spcAft>
                      </a:pPr>
                      <a:r>
                        <a:rPr lang="en-US" sz="1800">
                          <a:effectLst/>
                          <a:latin typeface="+mn-lt"/>
                        </a:rPr>
                        <a:t>Welcome</a:t>
                      </a:r>
                      <a:endParaRPr lang="de-DE" sz="1800">
                        <a:effectLst/>
                        <a:latin typeface="+mn-lt"/>
                        <a:ea typeface="Calibri" panose="020F0502020204030204" pitchFamily="34" charset="0"/>
                        <a:cs typeface="Arial" panose="020B0604020202020204" pitchFamily="34" charset="0"/>
                      </a:endParaRPr>
                    </a:p>
                  </a:txBody>
                  <a:tcPr marL="68580" marR="68580" marT="9525" marB="0"/>
                </a:tc>
                <a:tc hMerge="1">
                  <a:txBody>
                    <a:bodyPr/>
                    <a:lstStyle/>
                    <a:p>
                      <a:endParaRPr lang="de-DE"/>
                    </a:p>
                  </a:txBody>
                  <a:tcPr/>
                </a:tc>
                <a:tc>
                  <a:txBody>
                    <a:bodyPr/>
                    <a:lstStyle/>
                    <a:p>
                      <a:pPr>
                        <a:lnSpc>
                          <a:spcPct val="107000"/>
                        </a:lnSpc>
                        <a:spcAft>
                          <a:spcPts val="600"/>
                        </a:spcAft>
                      </a:pPr>
                      <a:r>
                        <a:rPr lang="de-DE" sz="1800">
                          <a:effectLst/>
                          <a:latin typeface="+mn-lt"/>
                        </a:rPr>
                        <a:t>ABS Initiative</a:t>
                      </a:r>
                      <a:endParaRPr lang="de-DE" sz="1800">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850814416"/>
                  </a:ext>
                </a:extLst>
              </a:tr>
              <a:tr h="443654">
                <a:tc gridSpan="2">
                  <a:txBody>
                    <a:bodyPr/>
                    <a:lstStyle/>
                    <a:p>
                      <a:pPr>
                        <a:lnSpc>
                          <a:spcPct val="107000"/>
                        </a:lnSpc>
                        <a:spcAft>
                          <a:spcPts val="600"/>
                        </a:spcAft>
                      </a:pPr>
                      <a:r>
                        <a:rPr lang="en-CA" sz="1800">
                          <a:effectLst/>
                          <a:latin typeface="+mn-lt"/>
                        </a:rPr>
                        <a:t>Rationale for a discussion on traceability of the use of DSI</a:t>
                      </a:r>
                      <a:endParaRPr lang="de-DE" sz="1800">
                        <a:effectLst/>
                        <a:latin typeface="+mn-lt"/>
                        <a:ea typeface="Calibri" panose="020F0502020204030204" pitchFamily="34" charset="0"/>
                        <a:cs typeface="Arial" panose="020B0604020202020204" pitchFamily="34" charset="0"/>
                      </a:endParaRPr>
                    </a:p>
                  </a:txBody>
                  <a:tcPr marL="68580" marR="68580" marT="9525" marB="0"/>
                </a:tc>
                <a:tc hMerge="1">
                  <a:txBody>
                    <a:bodyPr/>
                    <a:lstStyle/>
                    <a:p>
                      <a:endParaRPr lang="de-DE"/>
                    </a:p>
                  </a:txBody>
                  <a:tcPr/>
                </a:tc>
                <a:tc>
                  <a:txBody>
                    <a:bodyPr/>
                    <a:lstStyle/>
                    <a:p>
                      <a:pPr>
                        <a:lnSpc>
                          <a:spcPct val="107000"/>
                        </a:lnSpc>
                      </a:pPr>
                      <a:endParaRPr lang="de-DE" sz="1800">
                        <a:effectLst/>
                        <a:latin typeface="+mn-lt"/>
                        <a:cs typeface="Arial" panose="020B0604020202020204" pitchFamily="34" charset="0"/>
                      </a:endParaRPr>
                    </a:p>
                  </a:txBody>
                  <a:tcPr marL="68580" marR="68580" marT="9525" marB="0"/>
                </a:tc>
                <a:extLst>
                  <a:ext uri="{0D108BD9-81ED-4DB2-BD59-A6C34878D82A}">
                    <a16:rowId xmlns:a16="http://schemas.microsoft.com/office/drawing/2014/main" val="2828068727"/>
                  </a:ext>
                </a:extLst>
              </a:tr>
              <a:tr h="115785">
                <a:tc>
                  <a:txBody>
                    <a:bodyPr/>
                    <a:lstStyle/>
                    <a:p>
                      <a:pPr>
                        <a:lnSpc>
                          <a:spcPct val="107000"/>
                        </a:lnSpc>
                      </a:pPr>
                      <a:endParaRPr lang="de-DE" sz="1800">
                        <a:effectLst/>
                        <a:latin typeface="+mn-lt"/>
                        <a:cs typeface="Arial" panose="020B0604020202020204" pitchFamily="34" charset="0"/>
                      </a:endParaRPr>
                    </a:p>
                  </a:txBody>
                  <a:tcPr marL="68580" marR="68580" marT="9525" marB="0"/>
                </a:tc>
                <a:tc>
                  <a:txBody>
                    <a:bodyPr/>
                    <a:lstStyle/>
                    <a:p>
                      <a:pPr>
                        <a:lnSpc>
                          <a:spcPct val="107000"/>
                        </a:lnSpc>
                        <a:spcAft>
                          <a:spcPts val="600"/>
                        </a:spcAft>
                      </a:pPr>
                      <a:r>
                        <a:rPr lang="en-CA" sz="1800" dirty="0">
                          <a:effectLst/>
                          <a:latin typeface="+mn-lt"/>
                        </a:rPr>
                        <a:t>Overview about the use of DSI and the discussion on traceability</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dirty="0">
                          <a:effectLst/>
                          <a:latin typeface="+mn-lt"/>
                        </a:rPr>
                        <a:t>Hartmut Meyer</a:t>
                      </a:r>
                      <a:endParaRPr lang="de-DE" sz="1800" dirty="0">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906447888"/>
                  </a:ext>
                </a:extLst>
              </a:tr>
              <a:tr h="148706">
                <a:tc>
                  <a:txBody>
                    <a:bodyPr/>
                    <a:lstStyle/>
                    <a:p>
                      <a:pPr>
                        <a:lnSpc>
                          <a:spcPct val="107000"/>
                        </a:lnSpc>
                        <a:spcAft>
                          <a:spcPts val="600"/>
                        </a:spcAft>
                      </a:pPr>
                      <a:r>
                        <a:rPr lang="de-DE" sz="1800">
                          <a:effectLst/>
                          <a:latin typeface="+mn-lt"/>
                        </a:rPr>
                        <a:t> </a:t>
                      </a:r>
                      <a:endParaRPr lang="de-DE" sz="1800">
                        <a:effectLst/>
                        <a:latin typeface="+mn-lt"/>
                        <a:ea typeface="Calibri" panose="020F0502020204030204" pitchFamily="34" charset="0"/>
                        <a:cs typeface="Arial" panose="020B0604020202020204" pitchFamily="34" charset="0"/>
                      </a:endParaRPr>
                    </a:p>
                  </a:txBody>
                  <a:tcPr marL="68580" marR="68580" marT="9525" marB="0"/>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CA" sz="1800" dirty="0">
                          <a:effectLst/>
                          <a:latin typeface="+mn-lt"/>
                        </a:rPr>
                        <a:t>Where are we in the DSI process?</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dirty="0">
                          <a:effectLst/>
                          <a:latin typeface="+mn-lt"/>
                        </a:rPr>
                        <a:t>Secretariat of the CBD</a:t>
                      </a:r>
                      <a:endParaRPr lang="de-DE" sz="1800" dirty="0">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639937671"/>
                  </a:ext>
                </a:extLst>
              </a:tr>
              <a:tr h="443654">
                <a:tc>
                  <a:txBody>
                    <a:bodyPr/>
                    <a:lstStyle/>
                    <a:p>
                      <a:pPr>
                        <a:lnSpc>
                          <a:spcPct val="107000"/>
                        </a:lnSpc>
                      </a:pPr>
                      <a:endParaRPr lang="de-DE" sz="1800">
                        <a:effectLst/>
                        <a:latin typeface="+mn-lt"/>
                        <a:cs typeface="Arial" panose="020B0604020202020204" pitchFamily="34" charset="0"/>
                      </a:endParaRPr>
                    </a:p>
                  </a:txBody>
                  <a:tcPr marL="68580" marR="68580" marT="9525" marB="0"/>
                </a:tc>
                <a:tc>
                  <a:txBody>
                    <a:bodyPr/>
                    <a:lstStyle/>
                    <a:p>
                      <a:pPr>
                        <a:lnSpc>
                          <a:spcPct val="107000"/>
                        </a:lnSpc>
                        <a:spcAft>
                          <a:spcPts val="600"/>
                        </a:spcAft>
                      </a:pPr>
                      <a:r>
                        <a:rPr lang="en-AU" sz="1800" dirty="0"/>
                        <a:t>Traceability options for genetic resource and associated sequence information to enable benefit sharing</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600"/>
                        </a:spcAft>
                      </a:pPr>
                      <a:r>
                        <a:rPr lang="en-US" sz="1800" dirty="0">
                          <a:effectLst/>
                          <a:latin typeface="+mn-lt"/>
                        </a:rPr>
                        <a:t>Fran Humphries </a:t>
                      </a:r>
                      <a:endParaRPr lang="de-DE" sz="1800" dirty="0">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520366466"/>
                  </a:ext>
                </a:extLst>
              </a:tr>
              <a:tr h="441009">
                <a:tc gridSpan="3">
                  <a:txBody>
                    <a:bodyPr/>
                    <a:lstStyle/>
                    <a:p>
                      <a:pPr>
                        <a:lnSpc>
                          <a:spcPct val="107000"/>
                        </a:lnSpc>
                        <a:spcAft>
                          <a:spcPts val="600"/>
                        </a:spcAft>
                      </a:pPr>
                      <a:r>
                        <a:rPr lang="en-US" sz="1800" dirty="0">
                          <a:effectLst/>
                          <a:latin typeface="+mn-lt"/>
                        </a:rPr>
                        <a:t>Expert round with Q&amp;A – moderated by the co-leads of the DSI contact group at OEWG 3 (</a:t>
                      </a:r>
                      <a:r>
                        <a:rPr lang="en-US" sz="1800" dirty="0" err="1">
                          <a:effectLst/>
                          <a:latin typeface="+mn-lt"/>
                        </a:rPr>
                        <a:t>Lactitia</a:t>
                      </a:r>
                      <a:r>
                        <a:rPr lang="en-US" sz="1800" dirty="0">
                          <a:effectLst/>
                          <a:latin typeface="+mn-lt"/>
                        </a:rPr>
                        <a:t> </a:t>
                      </a:r>
                      <a:r>
                        <a:rPr lang="en-US" sz="1800" dirty="0" err="1">
                          <a:effectLst/>
                          <a:latin typeface="+mn-lt"/>
                        </a:rPr>
                        <a:t>Tshitwamulomoni</a:t>
                      </a:r>
                      <a:r>
                        <a:rPr lang="en-US" sz="1800" dirty="0">
                          <a:effectLst/>
                          <a:latin typeface="+mn-lt"/>
                        </a:rPr>
                        <a:t>, ZA &amp; Gaute Voigt-Hanssen, NO)</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021136570"/>
                  </a:ext>
                </a:extLst>
              </a:tr>
              <a:tr h="443654">
                <a:tc>
                  <a:txBody>
                    <a:bodyPr/>
                    <a:lstStyle/>
                    <a:p>
                      <a:pPr>
                        <a:lnSpc>
                          <a:spcPct val="107000"/>
                        </a:lnSpc>
                      </a:pPr>
                      <a:endParaRPr lang="de-DE" sz="1800">
                        <a:effectLst/>
                        <a:latin typeface="+mn-lt"/>
                        <a:cs typeface="Arial" panose="020B0604020202020204" pitchFamily="34" charset="0"/>
                      </a:endParaRPr>
                    </a:p>
                  </a:txBody>
                  <a:tcPr marL="68580" marR="68580" marT="9525" marB="0"/>
                </a:tc>
                <a:tc>
                  <a:txBody>
                    <a:bodyPr/>
                    <a:lstStyle/>
                    <a:p>
                      <a:pPr>
                        <a:lnSpc>
                          <a:spcPct val="107000"/>
                        </a:lnSpc>
                        <a:spcAft>
                          <a:spcPts val="600"/>
                        </a:spcAft>
                      </a:pPr>
                      <a:r>
                        <a:rPr lang="en-CA" sz="1800" dirty="0">
                          <a:effectLst/>
                          <a:latin typeface="+mn-lt"/>
                        </a:rPr>
                        <a:t>Queensland University of Technology, Australia</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600"/>
                        </a:spcAft>
                      </a:pPr>
                      <a:r>
                        <a:rPr lang="en-CA" sz="1800" dirty="0">
                          <a:effectLst/>
                          <a:latin typeface="+mn-lt"/>
                        </a:rPr>
                        <a:t>Fran Humphries</a:t>
                      </a:r>
                      <a:endParaRPr lang="de-DE" sz="1800" dirty="0">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605444129"/>
                  </a:ext>
                </a:extLst>
              </a:tr>
              <a:tr h="443654">
                <a:tc>
                  <a:txBody>
                    <a:bodyPr/>
                    <a:lstStyle/>
                    <a:p>
                      <a:pPr>
                        <a:lnSpc>
                          <a:spcPct val="107000"/>
                        </a:lnSpc>
                      </a:pPr>
                      <a:endParaRPr lang="de-DE" sz="1800">
                        <a:effectLst/>
                        <a:latin typeface="+mn-lt"/>
                        <a:cs typeface="Arial" panose="020B0604020202020204" pitchFamily="34" charset="0"/>
                      </a:endParaRPr>
                    </a:p>
                  </a:txBody>
                  <a:tcPr marL="68580" marR="68580" marT="9525" marB="0"/>
                </a:tc>
                <a:tc>
                  <a:txBody>
                    <a:bodyPr/>
                    <a:lstStyle/>
                    <a:p>
                      <a:pPr>
                        <a:lnSpc>
                          <a:spcPct val="107000"/>
                        </a:lnSpc>
                        <a:spcAft>
                          <a:spcPts val="600"/>
                        </a:spcAft>
                      </a:pPr>
                      <a:r>
                        <a:rPr lang="de-DE" sz="1800">
                          <a:effectLst/>
                          <a:latin typeface="+mn-lt"/>
                        </a:rPr>
                        <a:t>University of Aberdeen, UK</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600"/>
                        </a:spcAft>
                      </a:pPr>
                      <a:r>
                        <a:rPr lang="de-DE" sz="1800" dirty="0">
                          <a:effectLst/>
                          <a:latin typeface="+mn-lt"/>
                        </a:rPr>
                        <a:t>Marcel Jaspars</a:t>
                      </a:r>
                      <a:endParaRPr lang="de-DE" sz="1800" dirty="0">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944411950"/>
                  </a:ext>
                </a:extLst>
              </a:tr>
              <a:tr h="443654">
                <a:tc>
                  <a:txBody>
                    <a:bodyPr/>
                    <a:lstStyle/>
                    <a:p>
                      <a:pPr>
                        <a:lnSpc>
                          <a:spcPct val="107000"/>
                        </a:lnSpc>
                        <a:spcAft>
                          <a:spcPts val="600"/>
                        </a:spcAft>
                      </a:pPr>
                      <a:r>
                        <a:rPr lang="de-DE" sz="1800">
                          <a:effectLst/>
                          <a:latin typeface="+mn-lt"/>
                        </a:rPr>
                        <a:t> </a:t>
                      </a:r>
                      <a:endParaRPr lang="de-DE" sz="1800">
                        <a:effectLst/>
                        <a:latin typeface="+mn-lt"/>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600"/>
                        </a:spcAft>
                      </a:pPr>
                      <a:r>
                        <a:rPr lang="en-US" sz="1800" dirty="0">
                          <a:effectLst/>
                          <a:latin typeface="+mn-lt"/>
                        </a:rPr>
                        <a:t>University of Lethbridge, Canada</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600"/>
                        </a:spcAft>
                      </a:pPr>
                      <a:r>
                        <a:rPr lang="de-DE" sz="1800" dirty="0">
                          <a:effectLst/>
                          <a:latin typeface="+mn-lt"/>
                        </a:rPr>
                        <a:t>Florian Rohden</a:t>
                      </a:r>
                      <a:endParaRPr lang="de-DE" sz="1800" dirty="0">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1238686770"/>
                  </a:ext>
                </a:extLst>
              </a:tr>
              <a:tr h="443654">
                <a:tc>
                  <a:txBody>
                    <a:bodyPr/>
                    <a:lstStyle/>
                    <a:p>
                      <a:pPr>
                        <a:lnSpc>
                          <a:spcPct val="107000"/>
                        </a:lnSpc>
                      </a:pPr>
                      <a:endParaRPr lang="de-DE" sz="1800" dirty="0">
                        <a:effectLst/>
                        <a:latin typeface="+mn-lt"/>
                        <a:cs typeface="Arial" panose="020B0604020202020204" pitchFamily="34" charset="0"/>
                      </a:endParaRPr>
                    </a:p>
                  </a:txBody>
                  <a:tcPr marL="68580" marR="68580" marT="9525" marB="0"/>
                </a:tc>
                <a:tc>
                  <a:txBody>
                    <a:bodyPr/>
                    <a:lstStyle/>
                    <a:p>
                      <a:pPr>
                        <a:lnSpc>
                          <a:spcPct val="107000"/>
                        </a:lnSpc>
                        <a:spcAft>
                          <a:spcPts val="600"/>
                        </a:spcAft>
                      </a:pPr>
                      <a:r>
                        <a:rPr lang="en-CA" sz="1800" dirty="0">
                          <a:effectLst/>
                          <a:latin typeface="+mn-lt"/>
                        </a:rPr>
                        <a:t>Third World Network, USA</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600"/>
                        </a:spcAft>
                      </a:pPr>
                      <a:r>
                        <a:rPr lang="de-DE" sz="1800" dirty="0">
                          <a:effectLst/>
                          <a:latin typeface="+mn-lt"/>
                        </a:rPr>
                        <a:t>Edward Hammond</a:t>
                      </a:r>
                      <a:endParaRPr lang="de-DE" sz="1800" dirty="0">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2870093787"/>
                  </a:ext>
                </a:extLst>
              </a:tr>
              <a:tr h="441009">
                <a:tc>
                  <a:txBody>
                    <a:bodyPr/>
                    <a:lstStyle/>
                    <a:p>
                      <a:pPr>
                        <a:lnSpc>
                          <a:spcPct val="107000"/>
                        </a:lnSpc>
                        <a:spcAft>
                          <a:spcPts val="600"/>
                        </a:spcAft>
                      </a:pPr>
                      <a:r>
                        <a:rPr lang="de-DE" sz="1800">
                          <a:effectLst/>
                          <a:latin typeface="+mn-lt"/>
                        </a:rPr>
                        <a:t> </a:t>
                      </a:r>
                      <a:endParaRPr lang="de-DE" sz="1800">
                        <a:effectLst/>
                        <a:latin typeface="+mn-lt"/>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600"/>
                        </a:spcAft>
                      </a:pPr>
                      <a:r>
                        <a:rPr lang="en-US" sz="1800" dirty="0">
                          <a:effectLst/>
                          <a:latin typeface="+mn-lt"/>
                        </a:rPr>
                        <a:t>International </a:t>
                      </a:r>
                      <a:r>
                        <a:rPr lang="en-US" sz="1800" dirty="0" err="1">
                          <a:effectLst/>
                          <a:latin typeface="+mn-lt"/>
                        </a:rPr>
                        <a:t>Lifestock</a:t>
                      </a:r>
                      <a:r>
                        <a:rPr lang="en-US" sz="1800" dirty="0">
                          <a:effectLst/>
                          <a:latin typeface="+mn-lt"/>
                        </a:rPr>
                        <a:t> Research Institute, Kenya</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a:txBody>
                    <a:bodyPr/>
                    <a:lstStyle/>
                    <a:p>
                      <a:pPr>
                        <a:lnSpc>
                          <a:spcPct val="107000"/>
                        </a:lnSpc>
                        <a:spcAft>
                          <a:spcPts val="600"/>
                        </a:spcAft>
                      </a:pPr>
                      <a:r>
                        <a:rPr lang="de-DE" sz="1800" dirty="0">
                          <a:effectLst/>
                          <a:latin typeface="+mn-lt"/>
                        </a:rPr>
                        <a:t>Christian </a:t>
                      </a:r>
                      <a:r>
                        <a:rPr lang="de-DE" sz="1800" dirty="0" err="1">
                          <a:effectLst/>
                          <a:latin typeface="+mn-lt"/>
                        </a:rPr>
                        <a:t>Tiambo</a:t>
                      </a:r>
                      <a:endParaRPr lang="de-DE" sz="1800" dirty="0">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1786378468"/>
                  </a:ext>
                </a:extLst>
              </a:tr>
              <a:tr h="441009">
                <a:tc gridSpan="3">
                  <a:txBody>
                    <a:bodyPr/>
                    <a:lstStyle/>
                    <a:p>
                      <a:pPr>
                        <a:lnSpc>
                          <a:spcPct val="107000"/>
                        </a:lnSpc>
                        <a:spcAft>
                          <a:spcPts val="600"/>
                        </a:spcAft>
                      </a:pPr>
                      <a:r>
                        <a:rPr lang="en-CA" sz="1800" dirty="0">
                          <a:effectLst/>
                          <a:latin typeface="+mn-lt"/>
                        </a:rPr>
                        <a:t>Closing remarks, take home messages (ABS Initiative) </a:t>
                      </a:r>
                      <a:endParaRPr lang="de-DE" sz="1800" dirty="0">
                        <a:effectLst/>
                        <a:latin typeface="+mn-lt"/>
                        <a:ea typeface="Calibri" panose="020F0502020204030204" pitchFamily="34" charset="0"/>
                        <a:cs typeface="Arial" panose="020B0604020202020204" pitchFamily="34" charset="0"/>
                      </a:endParaRPr>
                    </a:p>
                  </a:txBody>
                  <a:tcPr marL="68580" marR="68580" marT="9525"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80329814"/>
                  </a:ext>
                </a:extLst>
              </a:tr>
            </a:tbl>
          </a:graphicData>
        </a:graphic>
      </p:graphicFrame>
    </p:spTree>
    <p:extLst>
      <p:ext uri="{BB962C8B-B14F-4D97-AF65-F5344CB8AC3E}">
        <p14:creationId xmlns:p14="http://schemas.microsoft.com/office/powerpoint/2010/main" val="356810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0"/>
          </p:nvPr>
        </p:nvSpPr>
        <p:spPr>
          <a:xfrm>
            <a:off x="1008000" y="2248199"/>
            <a:ext cx="10176000" cy="1686395"/>
          </a:xfrm>
        </p:spPr>
        <p:txBody>
          <a:bodyPr/>
          <a:lstStyle/>
          <a:p>
            <a:r>
              <a:rPr lang="en-US" dirty="0"/>
              <a:t>Webinar on traceability of digital sequence information on genetic resources (DSI)</a:t>
            </a:r>
            <a:endParaRPr lang="en-GB" sz="1600" dirty="0"/>
          </a:p>
        </p:txBody>
      </p:sp>
      <p:sp>
        <p:nvSpPr>
          <p:cNvPr id="15" name="Textplatzhalter 14"/>
          <p:cNvSpPr>
            <a:spLocks noGrp="1"/>
          </p:cNvSpPr>
          <p:nvPr>
            <p:ph type="body" sz="quarter" idx="13"/>
          </p:nvPr>
        </p:nvSpPr>
        <p:spPr>
          <a:xfrm>
            <a:off x="2280000" y="4365874"/>
            <a:ext cx="7632000" cy="935335"/>
          </a:xfrm>
        </p:spPr>
        <p:txBody>
          <a:bodyPr/>
          <a:lstStyle/>
          <a:p>
            <a:r>
              <a:rPr lang="de-DE" dirty="0"/>
              <a:t>Global Webinar</a:t>
            </a:r>
          </a:p>
          <a:p>
            <a:r>
              <a:rPr lang="de-DE" dirty="0"/>
              <a:t>2nd November 2021, 13:00-15:00 CET </a:t>
            </a:r>
          </a:p>
        </p:txBody>
      </p:sp>
      <p:sp>
        <p:nvSpPr>
          <p:cNvPr id="16" name="Textplatzhalter 15"/>
          <p:cNvSpPr>
            <a:spLocks noGrp="1"/>
          </p:cNvSpPr>
          <p:nvPr>
            <p:ph type="body" sz="quarter" idx="14"/>
          </p:nvPr>
        </p:nvSpPr>
        <p:spPr>
          <a:xfrm>
            <a:off x="2280000" y="5085185"/>
            <a:ext cx="7632000" cy="647303"/>
          </a:xfrm>
        </p:spPr>
        <p:txBody>
          <a:bodyPr/>
          <a:lstStyle/>
          <a:p>
            <a:r>
              <a:rPr lang="de-DE" dirty="0"/>
              <a:t>Dr. Hartmut Meyer, Team Leader</a:t>
            </a:r>
          </a:p>
          <a:p>
            <a:r>
              <a:rPr lang="de-DE" dirty="0"/>
              <a:t>ABS </a:t>
            </a:r>
            <a:r>
              <a:rPr lang="de-DE" dirty="0" err="1"/>
              <a:t>Capacity</a:t>
            </a:r>
            <a:r>
              <a:rPr lang="de-DE" dirty="0"/>
              <a:t> Development Initiative</a:t>
            </a:r>
          </a:p>
        </p:txBody>
      </p:sp>
    </p:spTree>
    <p:extLst>
      <p:ext uri="{BB962C8B-B14F-4D97-AF65-F5344CB8AC3E}">
        <p14:creationId xmlns:p14="http://schemas.microsoft.com/office/powerpoint/2010/main" val="368899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hteck 62">
            <a:extLst>
              <a:ext uri="{FF2B5EF4-FFF2-40B4-BE49-F238E27FC236}">
                <a16:creationId xmlns:a16="http://schemas.microsoft.com/office/drawing/2014/main" id="{E9C34F1E-13FA-4BD8-B3D2-0FD6A3BEFDDE}"/>
              </a:ext>
            </a:extLst>
          </p:cNvPr>
          <p:cNvSpPr/>
          <p:nvPr/>
        </p:nvSpPr>
        <p:spPr>
          <a:xfrm>
            <a:off x="6485326" y="1881793"/>
            <a:ext cx="5383147" cy="48251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42E378C-05BE-488A-A9C2-8E3277BC5436}"/>
              </a:ext>
            </a:extLst>
          </p:cNvPr>
          <p:cNvSpPr/>
          <p:nvPr/>
        </p:nvSpPr>
        <p:spPr>
          <a:xfrm>
            <a:off x="323527" y="1923440"/>
            <a:ext cx="4878767" cy="482515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8" name="Gerade Verbindung 57">
            <a:extLst>
              <a:ext uri="{FF2B5EF4-FFF2-40B4-BE49-F238E27FC236}">
                <a16:creationId xmlns:a16="http://schemas.microsoft.com/office/drawing/2014/main" id="{7EEE767C-C6DD-7F46-8B07-5EAAB239276B}"/>
              </a:ext>
            </a:extLst>
          </p:cNvPr>
          <p:cNvCxnSpPr>
            <a:cxnSpLocks/>
          </p:cNvCxnSpPr>
          <p:nvPr/>
        </p:nvCxnSpPr>
        <p:spPr>
          <a:xfrm>
            <a:off x="9085881" y="5402991"/>
            <a:ext cx="0" cy="102932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4">
            <a:extLst>
              <a:ext uri="{FF2B5EF4-FFF2-40B4-BE49-F238E27FC236}">
                <a16:creationId xmlns:a16="http://schemas.microsoft.com/office/drawing/2014/main" id="{ADA26937-EDAB-8846-8527-3E0886B84FE2}"/>
              </a:ext>
            </a:extLst>
          </p:cNvPr>
          <p:cNvCxnSpPr/>
          <p:nvPr/>
        </p:nvCxnSpPr>
        <p:spPr>
          <a:xfrm>
            <a:off x="3202492" y="3096147"/>
            <a:ext cx="53442" cy="330840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platzhalter 1">
            <a:extLst>
              <a:ext uri="{FF2B5EF4-FFF2-40B4-BE49-F238E27FC236}">
                <a16:creationId xmlns:a16="http://schemas.microsoft.com/office/drawing/2014/main" id="{E228C10F-C424-9542-AAEB-9E3EEDE48285}"/>
              </a:ext>
            </a:extLst>
          </p:cNvPr>
          <p:cNvSpPr>
            <a:spLocks noGrp="1"/>
          </p:cNvSpPr>
          <p:nvPr>
            <p:ph type="body" sz="quarter" idx="15"/>
          </p:nvPr>
        </p:nvSpPr>
        <p:spPr>
          <a:xfrm>
            <a:off x="323527" y="289386"/>
            <a:ext cx="10728450" cy="791815"/>
          </a:xfrm>
        </p:spPr>
        <p:txBody>
          <a:bodyPr/>
          <a:lstStyle/>
          <a:p>
            <a:r>
              <a:rPr lang="de-DE" dirty="0"/>
              <a:t>DSI –  Third Party (Commercial) Use – </a:t>
            </a:r>
            <a:r>
              <a:rPr lang="de-DE" dirty="0" err="1"/>
              <a:t>Traceability</a:t>
            </a:r>
            <a:endParaRPr lang="de-DE" dirty="0"/>
          </a:p>
        </p:txBody>
      </p:sp>
      <p:pic>
        <p:nvPicPr>
          <p:cNvPr id="6" name="Grafik 5" descr="Bulle">
            <a:extLst>
              <a:ext uri="{FF2B5EF4-FFF2-40B4-BE49-F238E27FC236}">
                <a16:creationId xmlns:a16="http://schemas.microsoft.com/office/drawing/2014/main" id="{8C648F67-CEA9-DA4A-BE2C-D516070FE4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950" y="2193265"/>
            <a:ext cx="720000" cy="720000"/>
          </a:xfrm>
          <a:prstGeom prst="rect">
            <a:avLst/>
          </a:prstGeom>
        </p:spPr>
      </p:pic>
      <p:pic>
        <p:nvPicPr>
          <p:cNvPr id="9" name="Grafik 8" descr="Pilz">
            <a:extLst>
              <a:ext uri="{FF2B5EF4-FFF2-40B4-BE49-F238E27FC236}">
                <a16:creationId xmlns:a16="http://schemas.microsoft.com/office/drawing/2014/main" id="{749D5FEF-4876-6F45-912D-24E0D02049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950" y="3807383"/>
            <a:ext cx="720000" cy="720000"/>
          </a:xfrm>
          <a:prstGeom prst="rect">
            <a:avLst/>
          </a:prstGeom>
        </p:spPr>
      </p:pic>
      <p:pic>
        <p:nvPicPr>
          <p:cNvPr id="13" name="Grafik 12" descr="Covid-19">
            <a:extLst>
              <a:ext uri="{FF2B5EF4-FFF2-40B4-BE49-F238E27FC236}">
                <a16:creationId xmlns:a16="http://schemas.microsoft.com/office/drawing/2014/main" id="{38F5D327-21D9-A74E-955D-BF511BE550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2950" y="5345618"/>
            <a:ext cx="720000" cy="720000"/>
          </a:xfrm>
          <a:prstGeom prst="rect">
            <a:avLst/>
          </a:prstGeom>
        </p:spPr>
      </p:pic>
      <p:sp>
        <p:nvSpPr>
          <p:cNvPr id="14" name="Grafik 3" descr="Blatt">
            <a:extLst>
              <a:ext uri="{FF2B5EF4-FFF2-40B4-BE49-F238E27FC236}">
                <a16:creationId xmlns:a16="http://schemas.microsoft.com/office/drawing/2014/main" id="{8E0A5626-C605-6C42-B9D0-C4E9DB7EABF8}"/>
              </a:ext>
            </a:extLst>
          </p:cNvPr>
          <p:cNvSpPr/>
          <p:nvPr/>
        </p:nvSpPr>
        <p:spPr>
          <a:xfrm>
            <a:off x="522950" y="3090706"/>
            <a:ext cx="720000" cy="720000"/>
          </a:xfrm>
          <a:custGeom>
            <a:avLst/>
            <a:gdLst>
              <a:gd name="connsiteX0" fmla="*/ 1211071 w 2605636"/>
              <a:gd name="connsiteY0" fmla="*/ 220195 h 2499208"/>
              <a:gd name="connsiteX1" fmla="*/ 183496 w 2605636"/>
              <a:gd name="connsiteY1" fmla="*/ 1247770 h 2499208"/>
              <a:gd name="connsiteX2" fmla="*/ 311942 w 2605636"/>
              <a:gd name="connsiteY2" fmla="*/ 1743208 h 2499208"/>
              <a:gd name="connsiteX3" fmla="*/ 565166 w 2605636"/>
              <a:gd name="connsiteY3" fmla="*/ 1493654 h 2499208"/>
              <a:gd name="connsiteX4" fmla="*/ 1295478 w 2605636"/>
              <a:gd name="connsiteY4" fmla="*/ 895458 h 2499208"/>
              <a:gd name="connsiteX5" fmla="*/ 1343187 w 2605636"/>
              <a:gd name="connsiteY5" fmla="*/ 877109 h 2499208"/>
              <a:gd name="connsiteX6" fmla="*/ 1416585 w 2605636"/>
              <a:gd name="connsiteY6" fmla="*/ 950507 h 2499208"/>
              <a:gd name="connsiteX7" fmla="*/ 1387226 w 2605636"/>
              <a:gd name="connsiteY7" fmla="*/ 1009225 h 2499208"/>
              <a:gd name="connsiteX8" fmla="*/ 1387226 w 2605636"/>
              <a:gd name="connsiteY8" fmla="*/ 1009225 h 2499208"/>
              <a:gd name="connsiteX9" fmla="*/ 333962 w 2605636"/>
              <a:gd name="connsiteY9" fmla="*/ 1937713 h 2499208"/>
              <a:gd name="connsiteX10" fmla="*/ 275243 w 2605636"/>
              <a:gd name="connsiteY10" fmla="*/ 2003771 h 2499208"/>
              <a:gd name="connsiteX11" fmla="*/ 275243 w 2605636"/>
              <a:gd name="connsiteY11" fmla="*/ 2003771 h 2499208"/>
              <a:gd name="connsiteX12" fmla="*/ 0 w 2605636"/>
              <a:gd name="connsiteY12" fmla="*/ 2499209 h 2499208"/>
              <a:gd name="connsiteX13" fmla="*/ 220195 w 2605636"/>
              <a:gd name="connsiteY13" fmla="*/ 2499209 h 2499208"/>
              <a:gd name="connsiteX14" fmla="*/ 543147 w 2605636"/>
              <a:gd name="connsiteY14" fmla="*/ 2033130 h 2499208"/>
              <a:gd name="connsiteX15" fmla="*/ 1211071 w 2605636"/>
              <a:gd name="connsiteY15" fmla="*/ 2279014 h 2499208"/>
              <a:gd name="connsiteX16" fmla="*/ 1721188 w 2605636"/>
              <a:gd name="connsiteY16" fmla="*/ 2143228 h 2499208"/>
              <a:gd name="connsiteX17" fmla="*/ 1721188 w 2605636"/>
              <a:gd name="connsiteY17" fmla="*/ 2143228 h 2499208"/>
              <a:gd name="connsiteX18" fmla="*/ 2605637 w 2605636"/>
              <a:gd name="connsiteY18" fmla="*/ 0 h 2499208"/>
              <a:gd name="connsiteX19" fmla="*/ 1211071 w 2605636"/>
              <a:gd name="connsiteY19" fmla="*/ 220195 h 249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5636" h="2499208">
                <a:moveTo>
                  <a:pt x="1211071" y="220195"/>
                </a:moveTo>
                <a:cubicBezTo>
                  <a:pt x="642234" y="220195"/>
                  <a:pt x="183496" y="678933"/>
                  <a:pt x="183496" y="1247770"/>
                </a:cubicBezTo>
                <a:cubicBezTo>
                  <a:pt x="183496" y="1427595"/>
                  <a:pt x="231204" y="1596411"/>
                  <a:pt x="311942" y="1743208"/>
                </a:cubicBezTo>
                <a:cubicBezTo>
                  <a:pt x="389011" y="1662469"/>
                  <a:pt x="473418" y="1581731"/>
                  <a:pt x="565166" y="1493654"/>
                </a:cubicBezTo>
                <a:cubicBezTo>
                  <a:pt x="796371" y="1277129"/>
                  <a:pt x="1067944" y="1056934"/>
                  <a:pt x="1295478" y="895458"/>
                </a:cubicBezTo>
                <a:cubicBezTo>
                  <a:pt x="1310158" y="884448"/>
                  <a:pt x="1324838" y="877109"/>
                  <a:pt x="1343187" y="877109"/>
                </a:cubicBezTo>
                <a:cubicBezTo>
                  <a:pt x="1383556" y="877109"/>
                  <a:pt x="1416585" y="910138"/>
                  <a:pt x="1416585" y="950507"/>
                </a:cubicBezTo>
                <a:cubicBezTo>
                  <a:pt x="1416585" y="976196"/>
                  <a:pt x="1405576" y="994546"/>
                  <a:pt x="1387226" y="1009225"/>
                </a:cubicBezTo>
                <a:lnTo>
                  <a:pt x="1387226" y="1009225"/>
                </a:lnTo>
                <a:cubicBezTo>
                  <a:pt x="1060604" y="1244100"/>
                  <a:pt x="627555" y="1607421"/>
                  <a:pt x="333962" y="1937713"/>
                </a:cubicBezTo>
                <a:cubicBezTo>
                  <a:pt x="333962" y="1937713"/>
                  <a:pt x="293593" y="1981752"/>
                  <a:pt x="275243" y="2003771"/>
                </a:cubicBezTo>
                <a:lnTo>
                  <a:pt x="275243" y="2003771"/>
                </a:lnTo>
                <a:cubicBezTo>
                  <a:pt x="110097" y="2198277"/>
                  <a:pt x="0" y="2374432"/>
                  <a:pt x="0" y="2499209"/>
                </a:cubicBezTo>
                <a:lnTo>
                  <a:pt x="220195" y="2499209"/>
                </a:lnTo>
                <a:cubicBezTo>
                  <a:pt x="220195" y="2418471"/>
                  <a:pt x="348642" y="2242315"/>
                  <a:pt x="543147" y="2033130"/>
                </a:cubicBezTo>
                <a:cubicBezTo>
                  <a:pt x="722972" y="2187267"/>
                  <a:pt x="954177" y="2279014"/>
                  <a:pt x="1211071" y="2279014"/>
                </a:cubicBezTo>
                <a:cubicBezTo>
                  <a:pt x="1394566" y="2279014"/>
                  <a:pt x="1570722" y="2231306"/>
                  <a:pt x="1721188" y="2143228"/>
                </a:cubicBezTo>
                <a:lnTo>
                  <a:pt x="1721188" y="2143228"/>
                </a:lnTo>
                <a:cubicBezTo>
                  <a:pt x="2506549" y="1706508"/>
                  <a:pt x="2605637" y="902798"/>
                  <a:pt x="2605637" y="0"/>
                </a:cubicBezTo>
                <a:cubicBezTo>
                  <a:pt x="2605637" y="0"/>
                  <a:pt x="1750547" y="234874"/>
                  <a:pt x="1211071" y="220195"/>
                </a:cubicBezTo>
                <a:close/>
              </a:path>
            </a:pathLst>
          </a:custGeom>
          <a:solidFill>
            <a:srgbClr val="77933C"/>
          </a:solidFill>
          <a:ln w="36612" cap="flat">
            <a:noFill/>
            <a:prstDash val="solid"/>
            <a:miter/>
          </a:ln>
        </p:spPr>
        <p:txBody>
          <a:bodyPr rtlCol="0" anchor="ctr"/>
          <a:lstStyle/>
          <a:p>
            <a:endParaRPr lang="de-DE" dirty="0"/>
          </a:p>
        </p:txBody>
      </p:sp>
      <p:pic>
        <p:nvPicPr>
          <p:cNvPr id="20" name="Grafik 19">
            <a:extLst>
              <a:ext uri="{FF2B5EF4-FFF2-40B4-BE49-F238E27FC236}">
                <a16:creationId xmlns:a16="http://schemas.microsoft.com/office/drawing/2014/main" id="{80C7A97F-C54C-1E4E-B6A9-8D530ADAA661}"/>
              </a:ext>
            </a:extLst>
          </p:cNvPr>
          <p:cNvPicPr>
            <a:picLocks noChangeAspect="1"/>
          </p:cNvPicPr>
          <p:nvPr/>
        </p:nvPicPr>
        <p:blipFill>
          <a:blip r:embed="rId8"/>
          <a:stretch>
            <a:fillRect/>
          </a:stretch>
        </p:blipFill>
        <p:spPr>
          <a:xfrm>
            <a:off x="654350" y="4583372"/>
            <a:ext cx="457200" cy="720709"/>
          </a:xfrm>
          <a:prstGeom prst="rect">
            <a:avLst/>
          </a:prstGeom>
        </p:spPr>
      </p:pic>
      <p:pic>
        <p:nvPicPr>
          <p:cNvPr id="22" name="Grafik 21" descr="Datenbank">
            <a:extLst>
              <a:ext uri="{FF2B5EF4-FFF2-40B4-BE49-F238E27FC236}">
                <a16:creationId xmlns:a16="http://schemas.microsoft.com/office/drawing/2014/main" id="{8A60673D-3C33-4845-966B-94EDE37625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36785" y="3150853"/>
            <a:ext cx="1800000" cy="1800000"/>
          </a:xfrm>
          <a:prstGeom prst="rect">
            <a:avLst/>
          </a:prstGeom>
        </p:spPr>
      </p:pic>
      <p:pic>
        <p:nvPicPr>
          <p:cNvPr id="24" name="Grafik 23" descr="DNA">
            <a:extLst>
              <a:ext uri="{FF2B5EF4-FFF2-40B4-BE49-F238E27FC236}">
                <a16:creationId xmlns:a16="http://schemas.microsoft.com/office/drawing/2014/main" id="{D132B577-FFBA-E545-8E82-7A3ABFC2CD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95934" y="4140129"/>
            <a:ext cx="720000" cy="720000"/>
          </a:xfrm>
          <a:prstGeom prst="rect">
            <a:avLst/>
          </a:prstGeom>
        </p:spPr>
      </p:pic>
      <p:pic>
        <p:nvPicPr>
          <p:cNvPr id="28" name="Grafik 27" descr="Reagenzgläser">
            <a:extLst>
              <a:ext uri="{FF2B5EF4-FFF2-40B4-BE49-F238E27FC236}">
                <a16:creationId xmlns:a16="http://schemas.microsoft.com/office/drawing/2014/main" id="{E61F95EC-7443-BE4B-9AA4-A03EF754E6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05825" y="3236173"/>
            <a:ext cx="720000" cy="720000"/>
          </a:xfrm>
          <a:prstGeom prst="rect">
            <a:avLst/>
          </a:prstGeom>
        </p:spPr>
      </p:pic>
      <p:pic>
        <p:nvPicPr>
          <p:cNvPr id="30" name="Grafik 29" descr="Mikroskop">
            <a:extLst>
              <a:ext uri="{FF2B5EF4-FFF2-40B4-BE49-F238E27FC236}">
                <a16:creationId xmlns:a16="http://schemas.microsoft.com/office/drawing/2014/main" id="{B8BD6433-E60F-D649-A5EB-5061F32CEB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66345" y="3180819"/>
            <a:ext cx="720000" cy="720000"/>
          </a:xfrm>
          <a:prstGeom prst="rect">
            <a:avLst/>
          </a:prstGeom>
        </p:spPr>
      </p:pic>
      <p:pic>
        <p:nvPicPr>
          <p:cNvPr id="32" name="Grafik 31" descr="Ein Bild, das Zeichnung enthält.&#10;&#10;Automatisch generierte Beschreibung">
            <a:extLst>
              <a:ext uri="{FF2B5EF4-FFF2-40B4-BE49-F238E27FC236}">
                <a16:creationId xmlns:a16="http://schemas.microsoft.com/office/drawing/2014/main" id="{7FE4B02B-4F38-FD44-8413-759C800C6BF8}"/>
              </a:ext>
            </a:extLst>
          </p:cNvPr>
          <p:cNvPicPr>
            <a:picLocks noChangeAspect="1"/>
          </p:cNvPicPr>
          <p:nvPr/>
        </p:nvPicPr>
        <p:blipFill>
          <a:blip r:embed="rId17"/>
          <a:stretch>
            <a:fillRect/>
          </a:stretch>
        </p:blipFill>
        <p:spPr>
          <a:xfrm>
            <a:off x="2924734" y="5043881"/>
            <a:ext cx="662400" cy="718221"/>
          </a:xfrm>
          <a:prstGeom prst="rect">
            <a:avLst/>
          </a:prstGeom>
        </p:spPr>
      </p:pic>
      <p:pic>
        <p:nvPicPr>
          <p:cNvPr id="34" name="Grafik 33" descr="Vertrag">
            <a:extLst>
              <a:ext uri="{FF2B5EF4-FFF2-40B4-BE49-F238E27FC236}">
                <a16:creationId xmlns:a16="http://schemas.microsoft.com/office/drawing/2014/main" id="{41319963-DC41-9745-A2DC-5FC1189BEDC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408625" y="2096065"/>
            <a:ext cx="914400" cy="914400"/>
          </a:xfrm>
          <a:prstGeom prst="rect">
            <a:avLst/>
          </a:prstGeom>
        </p:spPr>
      </p:pic>
      <p:pic>
        <p:nvPicPr>
          <p:cNvPr id="36" name="Grafik 35" descr="Handschlag">
            <a:extLst>
              <a:ext uri="{FF2B5EF4-FFF2-40B4-BE49-F238E27FC236}">
                <a16:creationId xmlns:a16="http://schemas.microsoft.com/office/drawing/2014/main" id="{2D61B04B-FF29-C54B-AE27-E1719A14F05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69145" y="2096065"/>
            <a:ext cx="914400" cy="914400"/>
          </a:xfrm>
          <a:prstGeom prst="rect">
            <a:avLst/>
          </a:prstGeom>
        </p:spPr>
      </p:pic>
      <p:sp>
        <p:nvSpPr>
          <p:cNvPr id="37" name="Textfeld 36">
            <a:extLst>
              <a:ext uri="{FF2B5EF4-FFF2-40B4-BE49-F238E27FC236}">
                <a16:creationId xmlns:a16="http://schemas.microsoft.com/office/drawing/2014/main" id="{FAB15EA6-ABEA-FC44-B83B-67CF0963C705}"/>
              </a:ext>
            </a:extLst>
          </p:cNvPr>
          <p:cNvSpPr txBox="1"/>
          <p:nvPr/>
        </p:nvSpPr>
        <p:spPr>
          <a:xfrm>
            <a:off x="3553039" y="3943301"/>
            <a:ext cx="1450525" cy="923330"/>
          </a:xfrm>
          <a:prstGeom prst="rect">
            <a:avLst/>
          </a:prstGeom>
          <a:noFill/>
        </p:spPr>
        <p:txBody>
          <a:bodyPr wrap="none" rtlCol="0">
            <a:spAutoFit/>
          </a:bodyPr>
          <a:lstStyle/>
          <a:p>
            <a:r>
              <a:rPr lang="de-DE" dirty="0"/>
              <a:t>DNA / RNA</a:t>
            </a:r>
          </a:p>
          <a:p>
            <a:endParaRPr lang="de-DE" dirty="0"/>
          </a:p>
          <a:p>
            <a:r>
              <a:rPr lang="de-DE" dirty="0"/>
              <a:t>-G-A-C-T-A-G-</a:t>
            </a:r>
          </a:p>
        </p:txBody>
      </p:sp>
      <p:sp>
        <p:nvSpPr>
          <p:cNvPr id="38" name="Textfeld 37">
            <a:extLst>
              <a:ext uri="{FF2B5EF4-FFF2-40B4-BE49-F238E27FC236}">
                <a16:creationId xmlns:a16="http://schemas.microsoft.com/office/drawing/2014/main" id="{0F1B0BF0-B190-4D4E-8DB1-D91A51333626}"/>
              </a:ext>
            </a:extLst>
          </p:cNvPr>
          <p:cNvSpPr txBox="1"/>
          <p:nvPr/>
        </p:nvSpPr>
        <p:spPr>
          <a:xfrm>
            <a:off x="3962393" y="5252400"/>
            <a:ext cx="1018420" cy="646331"/>
          </a:xfrm>
          <a:prstGeom prst="rect">
            <a:avLst/>
          </a:prstGeom>
          <a:noFill/>
        </p:spPr>
        <p:txBody>
          <a:bodyPr wrap="none" rtlCol="0">
            <a:spAutoFit/>
          </a:bodyPr>
          <a:lstStyle/>
          <a:p>
            <a:r>
              <a:rPr lang="de-DE" dirty="0"/>
              <a:t>Protein</a:t>
            </a:r>
          </a:p>
          <a:p>
            <a:r>
              <a:rPr lang="de-DE" dirty="0"/>
              <a:t>-LEU-ILE-</a:t>
            </a:r>
          </a:p>
        </p:txBody>
      </p:sp>
      <p:pic>
        <p:nvPicPr>
          <p:cNvPr id="41" name="Grafik 40" descr="DNA">
            <a:extLst>
              <a:ext uri="{FF2B5EF4-FFF2-40B4-BE49-F238E27FC236}">
                <a16:creationId xmlns:a16="http://schemas.microsoft.com/office/drawing/2014/main" id="{D3EDF0EC-3031-FA45-8BC6-A1E1C5B806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99258" y="3390696"/>
            <a:ext cx="720000" cy="720000"/>
          </a:xfrm>
          <a:prstGeom prst="rect">
            <a:avLst/>
          </a:prstGeom>
        </p:spPr>
      </p:pic>
      <p:pic>
        <p:nvPicPr>
          <p:cNvPr id="42" name="Grafik 41" descr="Reagenzgläser">
            <a:extLst>
              <a:ext uri="{FF2B5EF4-FFF2-40B4-BE49-F238E27FC236}">
                <a16:creationId xmlns:a16="http://schemas.microsoft.com/office/drawing/2014/main" id="{31568948-E305-0E40-8598-7D8767E167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77037" y="2193265"/>
            <a:ext cx="720000" cy="720000"/>
          </a:xfrm>
          <a:prstGeom prst="rect">
            <a:avLst/>
          </a:prstGeom>
        </p:spPr>
      </p:pic>
      <p:pic>
        <p:nvPicPr>
          <p:cNvPr id="43" name="Grafik 42" descr="Mikroskop">
            <a:extLst>
              <a:ext uri="{FF2B5EF4-FFF2-40B4-BE49-F238E27FC236}">
                <a16:creationId xmlns:a16="http://schemas.microsoft.com/office/drawing/2014/main" id="{CEF771C2-0D6E-FA47-8129-1C5E3F6B651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99258" y="2193265"/>
            <a:ext cx="720000" cy="720000"/>
          </a:xfrm>
          <a:prstGeom prst="rect">
            <a:avLst/>
          </a:prstGeom>
        </p:spPr>
      </p:pic>
      <p:pic>
        <p:nvPicPr>
          <p:cNvPr id="44" name="Grafik 43" descr="Ein Bild, das Zeichnung enthält.&#10;&#10;Automatisch generierte Beschreibung">
            <a:extLst>
              <a:ext uri="{FF2B5EF4-FFF2-40B4-BE49-F238E27FC236}">
                <a16:creationId xmlns:a16="http://schemas.microsoft.com/office/drawing/2014/main" id="{21295645-7185-E142-92CA-995565D8FE49}"/>
              </a:ext>
            </a:extLst>
          </p:cNvPr>
          <p:cNvPicPr>
            <a:picLocks noChangeAspect="1"/>
          </p:cNvPicPr>
          <p:nvPr/>
        </p:nvPicPr>
        <p:blipFill>
          <a:blip r:embed="rId17"/>
          <a:stretch>
            <a:fillRect/>
          </a:stretch>
        </p:blipFill>
        <p:spPr>
          <a:xfrm>
            <a:off x="9273231" y="3390696"/>
            <a:ext cx="662400" cy="718221"/>
          </a:xfrm>
          <a:prstGeom prst="rect">
            <a:avLst/>
          </a:prstGeom>
        </p:spPr>
      </p:pic>
      <p:sp>
        <p:nvSpPr>
          <p:cNvPr id="45" name="Textfeld 44">
            <a:extLst>
              <a:ext uri="{FF2B5EF4-FFF2-40B4-BE49-F238E27FC236}">
                <a16:creationId xmlns:a16="http://schemas.microsoft.com/office/drawing/2014/main" id="{221A9CF5-E623-4747-811C-1DD061A0773B}"/>
              </a:ext>
            </a:extLst>
          </p:cNvPr>
          <p:cNvSpPr txBox="1"/>
          <p:nvPr/>
        </p:nvSpPr>
        <p:spPr>
          <a:xfrm>
            <a:off x="3213050" y="1173907"/>
            <a:ext cx="1533112" cy="707886"/>
          </a:xfrm>
          <a:prstGeom prst="rect">
            <a:avLst/>
          </a:prstGeom>
          <a:noFill/>
        </p:spPr>
        <p:txBody>
          <a:bodyPr wrap="none" rtlCol="0">
            <a:spAutoFit/>
          </a:bodyPr>
          <a:lstStyle/>
          <a:p>
            <a:r>
              <a:rPr lang="de-DE" sz="2000" dirty="0"/>
              <a:t>ABS-</a:t>
            </a:r>
            <a:r>
              <a:rPr lang="de-DE" sz="2000" dirty="0" err="1"/>
              <a:t>contract</a:t>
            </a:r>
            <a:endParaRPr lang="de-DE" sz="2000" dirty="0"/>
          </a:p>
          <a:p>
            <a:r>
              <a:rPr lang="de-DE" sz="2000" dirty="0"/>
              <a:t>“MAT”</a:t>
            </a:r>
          </a:p>
        </p:txBody>
      </p:sp>
      <p:sp>
        <p:nvSpPr>
          <p:cNvPr id="46" name="Textfeld 45">
            <a:extLst>
              <a:ext uri="{FF2B5EF4-FFF2-40B4-BE49-F238E27FC236}">
                <a16:creationId xmlns:a16="http://schemas.microsoft.com/office/drawing/2014/main" id="{6DD3BF9C-6BBF-4A4C-8F09-53B59811AD07}"/>
              </a:ext>
            </a:extLst>
          </p:cNvPr>
          <p:cNvSpPr txBox="1"/>
          <p:nvPr/>
        </p:nvSpPr>
        <p:spPr>
          <a:xfrm>
            <a:off x="1853404" y="1173907"/>
            <a:ext cx="1349088" cy="707886"/>
          </a:xfrm>
          <a:prstGeom prst="rect">
            <a:avLst/>
          </a:prstGeom>
          <a:noFill/>
        </p:spPr>
        <p:txBody>
          <a:bodyPr wrap="none" rtlCol="0">
            <a:spAutoFit/>
          </a:bodyPr>
          <a:lstStyle/>
          <a:p>
            <a:pPr algn="r"/>
            <a:r>
              <a:rPr lang="de-DE" sz="2000" dirty="0"/>
              <a:t>Agreement</a:t>
            </a:r>
          </a:p>
          <a:p>
            <a:pPr algn="r"/>
            <a:r>
              <a:rPr lang="de-DE" sz="2000" dirty="0"/>
              <a:t>“PIC”</a:t>
            </a:r>
          </a:p>
        </p:txBody>
      </p:sp>
      <p:sp>
        <p:nvSpPr>
          <p:cNvPr id="47" name="Textfeld 46">
            <a:extLst>
              <a:ext uri="{FF2B5EF4-FFF2-40B4-BE49-F238E27FC236}">
                <a16:creationId xmlns:a16="http://schemas.microsoft.com/office/drawing/2014/main" id="{C83ACA06-D912-654B-9FC7-CE0A20DFDF90}"/>
              </a:ext>
            </a:extLst>
          </p:cNvPr>
          <p:cNvSpPr txBox="1"/>
          <p:nvPr/>
        </p:nvSpPr>
        <p:spPr>
          <a:xfrm>
            <a:off x="336553" y="1173907"/>
            <a:ext cx="1092800" cy="707886"/>
          </a:xfrm>
          <a:prstGeom prst="rect">
            <a:avLst/>
          </a:prstGeom>
          <a:noFill/>
        </p:spPr>
        <p:txBody>
          <a:bodyPr wrap="none" rtlCol="0">
            <a:spAutoFit/>
          </a:bodyPr>
          <a:lstStyle/>
          <a:p>
            <a:pPr algn="ctr"/>
            <a:r>
              <a:rPr lang="de-DE" sz="2000" dirty="0" err="1"/>
              <a:t>Genetic</a:t>
            </a:r>
            <a:endParaRPr lang="de-DE" sz="2000" dirty="0"/>
          </a:p>
          <a:p>
            <a:pPr algn="ctr"/>
            <a:r>
              <a:rPr lang="de-DE" sz="2000" dirty="0" err="1"/>
              <a:t>resource</a:t>
            </a:r>
            <a:endParaRPr lang="de-DE" sz="2000" dirty="0"/>
          </a:p>
        </p:txBody>
      </p:sp>
      <p:sp>
        <p:nvSpPr>
          <p:cNvPr id="48" name="Textfeld 47">
            <a:extLst>
              <a:ext uri="{FF2B5EF4-FFF2-40B4-BE49-F238E27FC236}">
                <a16:creationId xmlns:a16="http://schemas.microsoft.com/office/drawing/2014/main" id="{E333DCA2-A49D-8F4E-9C66-1F76A551F54C}"/>
              </a:ext>
            </a:extLst>
          </p:cNvPr>
          <p:cNvSpPr txBox="1"/>
          <p:nvPr/>
        </p:nvSpPr>
        <p:spPr>
          <a:xfrm>
            <a:off x="3476225" y="6203740"/>
            <a:ext cx="1758174" cy="400110"/>
          </a:xfrm>
          <a:prstGeom prst="rect">
            <a:avLst/>
          </a:prstGeom>
          <a:noFill/>
        </p:spPr>
        <p:txBody>
          <a:bodyPr wrap="none" rtlCol="0">
            <a:spAutoFit/>
          </a:bodyPr>
          <a:lstStyle/>
          <a:p>
            <a:pPr algn="ctr"/>
            <a:r>
              <a:rPr lang="de-DE" sz="2000" dirty="0" err="1"/>
              <a:t>Benefit</a:t>
            </a:r>
            <a:r>
              <a:rPr lang="de-DE" sz="2000" dirty="0"/>
              <a:t> </a:t>
            </a:r>
            <a:r>
              <a:rPr lang="de-DE" sz="2000" dirty="0" err="1"/>
              <a:t>sharing</a:t>
            </a:r>
            <a:endParaRPr lang="de-DE" sz="2000" dirty="0"/>
          </a:p>
        </p:txBody>
      </p:sp>
      <p:cxnSp>
        <p:nvCxnSpPr>
          <p:cNvPr id="50" name="Gerade Verbindung mit Pfeil 49">
            <a:extLst>
              <a:ext uri="{FF2B5EF4-FFF2-40B4-BE49-F238E27FC236}">
                <a16:creationId xmlns:a16="http://schemas.microsoft.com/office/drawing/2014/main" id="{B8932C63-35C4-3F49-9E03-D18FC15379E6}"/>
              </a:ext>
            </a:extLst>
          </p:cNvPr>
          <p:cNvCxnSpPr>
            <a:cxnSpLocks/>
          </p:cNvCxnSpPr>
          <p:nvPr/>
        </p:nvCxnSpPr>
        <p:spPr>
          <a:xfrm flipV="1">
            <a:off x="3399498" y="4139925"/>
            <a:ext cx="2102288" cy="385222"/>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a:extLst>
              <a:ext uri="{FF2B5EF4-FFF2-40B4-BE49-F238E27FC236}">
                <a16:creationId xmlns:a16="http://schemas.microsoft.com/office/drawing/2014/main" id="{920DC11F-5307-ED44-B41A-B6351A3107BC}"/>
              </a:ext>
            </a:extLst>
          </p:cNvPr>
          <p:cNvCxnSpPr>
            <a:cxnSpLocks/>
          </p:cNvCxnSpPr>
          <p:nvPr/>
        </p:nvCxnSpPr>
        <p:spPr>
          <a:xfrm flipV="1">
            <a:off x="3503789" y="4534281"/>
            <a:ext cx="1968027" cy="770242"/>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a:extLst>
              <a:ext uri="{FF2B5EF4-FFF2-40B4-BE49-F238E27FC236}">
                <a16:creationId xmlns:a16="http://schemas.microsoft.com/office/drawing/2014/main" id="{2C099498-A035-A849-BF31-862222EEC122}"/>
              </a:ext>
            </a:extLst>
          </p:cNvPr>
          <p:cNvCxnSpPr>
            <a:cxnSpLocks/>
            <a:stCxn id="34" idx="3"/>
            <a:endCxn id="56" idx="0"/>
          </p:cNvCxnSpPr>
          <p:nvPr/>
        </p:nvCxnSpPr>
        <p:spPr>
          <a:xfrm>
            <a:off x="4323025" y="2553265"/>
            <a:ext cx="1358866" cy="712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Multiplizieren 55">
            <a:extLst>
              <a:ext uri="{FF2B5EF4-FFF2-40B4-BE49-F238E27FC236}">
                <a16:creationId xmlns:a16="http://schemas.microsoft.com/office/drawing/2014/main" id="{3AE5F055-E136-1B4D-910E-45D554884E15}"/>
              </a:ext>
            </a:extLst>
          </p:cNvPr>
          <p:cNvSpPr/>
          <p:nvPr/>
        </p:nvSpPr>
        <p:spPr>
          <a:xfrm>
            <a:off x="5546676" y="3108991"/>
            <a:ext cx="562985" cy="65163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7" name="Gerade Verbindung mit Pfeil 56">
            <a:extLst>
              <a:ext uri="{FF2B5EF4-FFF2-40B4-BE49-F238E27FC236}">
                <a16:creationId xmlns:a16="http://schemas.microsoft.com/office/drawing/2014/main" id="{0B37AB10-350E-8B4E-9D48-B90C61B7BD3A}"/>
              </a:ext>
            </a:extLst>
          </p:cNvPr>
          <p:cNvCxnSpPr>
            <a:cxnSpLocks/>
          </p:cNvCxnSpPr>
          <p:nvPr/>
        </p:nvCxnSpPr>
        <p:spPr>
          <a:xfrm flipH="1">
            <a:off x="7094483" y="6422774"/>
            <a:ext cx="4159679" cy="954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0EA33ABF-5258-EA4E-8A12-75B1307D6386}"/>
              </a:ext>
            </a:extLst>
          </p:cNvPr>
          <p:cNvSpPr txBox="1"/>
          <p:nvPr/>
        </p:nvSpPr>
        <p:spPr>
          <a:xfrm>
            <a:off x="9293803" y="5880952"/>
            <a:ext cx="1758174" cy="400110"/>
          </a:xfrm>
          <a:prstGeom prst="rect">
            <a:avLst/>
          </a:prstGeom>
          <a:noFill/>
        </p:spPr>
        <p:txBody>
          <a:bodyPr wrap="none" rtlCol="0">
            <a:spAutoFit/>
          </a:bodyPr>
          <a:lstStyle/>
          <a:p>
            <a:pPr algn="ctr"/>
            <a:r>
              <a:rPr lang="de-DE" sz="2000" dirty="0" err="1"/>
              <a:t>Benefit</a:t>
            </a:r>
            <a:r>
              <a:rPr lang="de-DE" sz="2000" dirty="0"/>
              <a:t> </a:t>
            </a:r>
            <a:r>
              <a:rPr lang="de-DE" sz="2000" dirty="0" err="1"/>
              <a:t>sharing</a:t>
            </a:r>
            <a:endParaRPr lang="de-DE" sz="2000" dirty="0"/>
          </a:p>
        </p:txBody>
      </p:sp>
      <p:cxnSp>
        <p:nvCxnSpPr>
          <p:cNvPr id="60" name="Gerade Verbindung mit Pfeil 59">
            <a:extLst>
              <a:ext uri="{FF2B5EF4-FFF2-40B4-BE49-F238E27FC236}">
                <a16:creationId xmlns:a16="http://schemas.microsoft.com/office/drawing/2014/main" id="{7C5F0CA2-9857-1C49-8EF4-C9A54A11514D}"/>
              </a:ext>
            </a:extLst>
          </p:cNvPr>
          <p:cNvCxnSpPr>
            <a:cxnSpLocks/>
          </p:cNvCxnSpPr>
          <p:nvPr/>
        </p:nvCxnSpPr>
        <p:spPr>
          <a:xfrm flipH="1" flipV="1">
            <a:off x="2276412" y="6363577"/>
            <a:ext cx="979522" cy="94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Multiplizieren 60">
            <a:extLst>
              <a:ext uri="{FF2B5EF4-FFF2-40B4-BE49-F238E27FC236}">
                <a16:creationId xmlns:a16="http://schemas.microsoft.com/office/drawing/2014/main" id="{2B9695E7-B76B-1F4C-B508-18809B825F93}"/>
              </a:ext>
            </a:extLst>
          </p:cNvPr>
          <p:cNvSpPr/>
          <p:nvPr/>
        </p:nvSpPr>
        <p:spPr>
          <a:xfrm>
            <a:off x="6677105" y="6096953"/>
            <a:ext cx="562985" cy="65163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Textfeld 61">
            <a:extLst>
              <a:ext uri="{FF2B5EF4-FFF2-40B4-BE49-F238E27FC236}">
                <a16:creationId xmlns:a16="http://schemas.microsoft.com/office/drawing/2014/main" id="{F78B44C6-1D05-E148-9C3F-DEED4DDC83F1}"/>
              </a:ext>
            </a:extLst>
          </p:cNvPr>
          <p:cNvSpPr txBox="1"/>
          <p:nvPr/>
        </p:nvSpPr>
        <p:spPr>
          <a:xfrm>
            <a:off x="239730" y="6049852"/>
            <a:ext cx="1286442" cy="707886"/>
          </a:xfrm>
          <a:prstGeom prst="rect">
            <a:avLst/>
          </a:prstGeom>
          <a:noFill/>
        </p:spPr>
        <p:txBody>
          <a:bodyPr wrap="none" rtlCol="0">
            <a:spAutoFit/>
          </a:bodyPr>
          <a:lstStyle/>
          <a:p>
            <a:pPr algn="ctr"/>
            <a:r>
              <a:rPr lang="de-DE" sz="2000" dirty="0"/>
              <a:t>Country </a:t>
            </a:r>
            <a:r>
              <a:rPr lang="de-DE" sz="2000" dirty="0" err="1"/>
              <a:t>of</a:t>
            </a:r>
            <a:endParaRPr lang="de-DE" sz="2000" dirty="0"/>
          </a:p>
          <a:p>
            <a:pPr algn="ctr"/>
            <a:r>
              <a:rPr lang="de-DE" sz="2000" dirty="0" err="1"/>
              <a:t>origin</a:t>
            </a:r>
            <a:endParaRPr lang="de-DE" sz="2000" dirty="0"/>
          </a:p>
        </p:txBody>
      </p:sp>
      <p:pic>
        <p:nvPicPr>
          <p:cNvPr id="66" name="Grafik 65" descr="Bezeichnung">
            <a:extLst>
              <a:ext uri="{FF2B5EF4-FFF2-40B4-BE49-F238E27FC236}">
                <a16:creationId xmlns:a16="http://schemas.microsoft.com/office/drawing/2014/main" id="{8721BE9F-8FC2-884B-A237-75A4F5371FE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488853" y="4838965"/>
            <a:ext cx="720000" cy="720000"/>
          </a:xfrm>
          <a:prstGeom prst="rect">
            <a:avLst/>
          </a:prstGeom>
        </p:spPr>
      </p:pic>
      <p:pic>
        <p:nvPicPr>
          <p:cNvPr id="67" name="Grafik 66" descr="Bezeichnung">
            <a:extLst>
              <a:ext uri="{FF2B5EF4-FFF2-40B4-BE49-F238E27FC236}">
                <a16:creationId xmlns:a16="http://schemas.microsoft.com/office/drawing/2014/main" id="{E5F6F8F3-1D1C-2A49-8BF1-35A9E5D6A49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34188" y="6148159"/>
            <a:ext cx="720000" cy="720000"/>
          </a:xfrm>
          <a:prstGeom prst="rect">
            <a:avLst/>
          </a:prstGeom>
        </p:spPr>
      </p:pic>
      <p:pic>
        <p:nvPicPr>
          <p:cNvPr id="12" name="Grafik 11" descr="Warenkorb">
            <a:extLst>
              <a:ext uri="{FF2B5EF4-FFF2-40B4-BE49-F238E27FC236}">
                <a16:creationId xmlns:a16="http://schemas.microsoft.com/office/drawing/2014/main" id="{3D1FC3AC-AF3B-3847-920F-B6680611F36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754650" y="3865159"/>
            <a:ext cx="914400" cy="914400"/>
          </a:xfrm>
          <a:prstGeom prst="rect">
            <a:avLst/>
          </a:prstGeom>
        </p:spPr>
      </p:pic>
      <p:cxnSp>
        <p:nvCxnSpPr>
          <p:cNvPr id="64" name="Gerade Verbindung 63">
            <a:extLst>
              <a:ext uri="{FF2B5EF4-FFF2-40B4-BE49-F238E27FC236}">
                <a16:creationId xmlns:a16="http://schemas.microsoft.com/office/drawing/2014/main" id="{17DDAED0-53F9-5048-88CC-94C706FA4235}"/>
              </a:ext>
            </a:extLst>
          </p:cNvPr>
          <p:cNvCxnSpPr>
            <a:cxnSpLocks/>
          </p:cNvCxnSpPr>
          <p:nvPr/>
        </p:nvCxnSpPr>
        <p:spPr>
          <a:xfrm flipH="1">
            <a:off x="11227616" y="4718816"/>
            <a:ext cx="10758" cy="171350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mit Pfeil 64">
            <a:extLst>
              <a:ext uri="{FF2B5EF4-FFF2-40B4-BE49-F238E27FC236}">
                <a16:creationId xmlns:a16="http://schemas.microsoft.com/office/drawing/2014/main" id="{35B0CF76-C7A9-2B4A-B683-AFED26F2CC70}"/>
              </a:ext>
            </a:extLst>
          </p:cNvPr>
          <p:cNvCxnSpPr>
            <a:cxnSpLocks/>
            <a:endCxn id="12" idx="1"/>
          </p:cNvCxnSpPr>
          <p:nvPr/>
        </p:nvCxnSpPr>
        <p:spPr>
          <a:xfrm>
            <a:off x="9557980" y="4314897"/>
            <a:ext cx="1196670" cy="7462"/>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C0C3D86B-B6D9-454D-853B-708328B7B4BE}"/>
              </a:ext>
            </a:extLst>
          </p:cNvPr>
          <p:cNvCxnSpPr>
            <a:cxnSpLocks/>
          </p:cNvCxnSpPr>
          <p:nvPr/>
        </p:nvCxnSpPr>
        <p:spPr>
          <a:xfrm flipV="1">
            <a:off x="6374524" y="2138815"/>
            <a:ext cx="1888113" cy="1758615"/>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8" name="Textfeld 77">
            <a:extLst>
              <a:ext uri="{FF2B5EF4-FFF2-40B4-BE49-F238E27FC236}">
                <a16:creationId xmlns:a16="http://schemas.microsoft.com/office/drawing/2014/main" id="{D2D11224-04E5-1346-B346-40387BF22D9E}"/>
              </a:ext>
            </a:extLst>
          </p:cNvPr>
          <p:cNvSpPr txBox="1"/>
          <p:nvPr/>
        </p:nvSpPr>
        <p:spPr>
          <a:xfrm>
            <a:off x="5264497" y="1312406"/>
            <a:ext cx="1179425" cy="400110"/>
          </a:xfrm>
          <a:prstGeom prst="rect">
            <a:avLst/>
          </a:prstGeom>
          <a:noFill/>
        </p:spPr>
        <p:txBody>
          <a:bodyPr wrap="none" rtlCol="0">
            <a:spAutoFit/>
          </a:bodyPr>
          <a:lstStyle/>
          <a:p>
            <a:r>
              <a:rPr lang="de-DE" sz="2000" dirty="0" err="1"/>
              <a:t>Databank</a:t>
            </a:r>
            <a:endParaRPr lang="de-DE" sz="2000" dirty="0"/>
          </a:p>
        </p:txBody>
      </p:sp>
      <p:sp>
        <p:nvSpPr>
          <p:cNvPr id="79" name="Textfeld 78">
            <a:extLst>
              <a:ext uri="{FF2B5EF4-FFF2-40B4-BE49-F238E27FC236}">
                <a16:creationId xmlns:a16="http://schemas.microsoft.com/office/drawing/2014/main" id="{BE149016-1006-F243-88BE-2DD8807ADE62}"/>
              </a:ext>
            </a:extLst>
          </p:cNvPr>
          <p:cNvSpPr txBox="1"/>
          <p:nvPr/>
        </p:nvSpPr>
        <p:spPr>
          <a:xfrm>
            <a:off x="7581091" y="1163814"/>
            <a:ext cx="2984215" cy="707886"/>
          </a:xfrm>
          <a:prstGeom prst="rect">
            <a:avLst/>
          </a:prstGeom>
          <a:noFill/>
        </p:spPr>
        <p:txBody>
          <a:bodyPr wrap="none" rtlCol="0">
            <a:spAutoFit/>
          </a:bodyPr>
          <a:lstStyle/>
          <a:p>
            <a:pPr algn="ctr"/>
            <a:r>
              <a:rPr lang="de-DE" sz="2000" dirty="0"/>
              <a:t>Research, </a:t>
            </a:r>
            <a:r>
              <a:rPr lang="de-DE" sz="2000" dirty="0" err="1"/>
              <a:t>development</a:t>
            </a:r>
            <a:r>
              <a:rPr lang="de-DE" sz="2000" dirty="0"/>
              <a:t> </a:t>
            </a:r>
          </a:p>
          <a:p>
            <a:pPr algn="ctr"/>
            <a:r>
              <a:rPr lang="de-DE" sz="2000" dirty="0"/>
              <a:t>&amp; </a:t>
            </a:r>
            <a:r>
              <a:rPr lang="de-DE" sz="2000" dirty="0" err="1"/>
              <a:t>products</a:t>
            </a:r>
            <a:r>
              <a:rPr lang="de-DE" sz="2000" dirty="0"/>
              <a:t> </a:t>
            </a:r>
            <a:r>
              <a:rPr lang="de-DE" sz="2000" dirty="0" err="1"/>
              <a:t>by</a:t>
            </a:r>
            <a:r>
              <a:rPr lang="de-DE" sz="2000" dirty="0"/>
              <a:t> </a:t>
            </a:r>
            <a:r>
              <a:rPr lang="de-DE" sz="2000" dirty="0" err="1"/>
              <a:t>third</a:t>
            </a:r>
            <a:r>
              <a:rPr lang="de-DE" sz="2000" dirty="0"/>
              <a:t> </a:t>
            </a:r>
            <a:r>
              <a:rPr lang="de-DE" sz="2000" dirty="0" err="1"/>
              <a:t>parties</a:t>
            </a:r>
            <a:endParaRPr lang="de-DE" sz="2000" dirty="0"/>
          </a:p>
        </p:txBody>
      </p:sp>
      <p:cxnSp>
        <p:nvCxnSpPr>
          <p:cNvPr id="83" name="Gerade Verbindung mit Pfeil 82">
            <a:extLst>
              <a:ext uri="{FF2B5EF4-FFF2-40B4-BE49-F238E27FC236}">
                <a16:creationId xmlns:a16="http://schemas.microsoft.com/office/drawing/2014/main" id="{E98634C5-FA0A-4441-89F2-566B052FA207}"/>
              </a:ext>
            </a:extLst>
          </p:cNvPr>
          <p:cNvCxnSpPr>
            <a:cxnSpLocks/>
          </p:cNvCxnSpPr>
          <p:nvPr/>
        </p:nvCxnSpPr>
        <p:spPr>
          <a:xfrm flipV="1">
            <a:off x="6369264" y="2291215"/>
            <a:ext cx="1888113" cy="1758615"/>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a16="http://schemas.microsoft.com/office/drawing/2014/main" id="{8E33EC6C-1FF5-4240-8D0D-666AEFC7332E}"/>
              </a:ext>
            </a:extLst>
          </p:cNvPr>
          <p:cNvCxnSpPr>
            <a:cxnSpLocks/>
          </p:cNvCxnSpPr>
          <p:nvPr/>
        </p:nvCxnSpPr>
        <p:spPr>
          <a:xfrm flipV="1">
            <a:off x="6379770" y="2443615"/>
            <a:ext cx="1888113" cy="1758615"/>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a16="http://schemas.microsoft.com/office/drawing/2014/main" id="{5E4F4B90-B891-B044-B8E6-3E7C815A728F}"/>
              </a:ext>
            </a:extLst>
          </p:cNvPr>
          <p:cNvCxnSpPr>
            <a:cxnSpLocks/>
          </p:cNvCxnSpPr>
          <p:nvPr/>
        </p:nvCxnSpPr>
        <p:spPr>
          <a:xfrm flipV="1">
            <a:off x="6406042" y="2596015"/>
            <a:ext cx="1888113" cy="1758615"/>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Gerade Verbindung mit Pfeil 85">
            <a:extLst>
              <a:ext uri="{FF2B5EF4-FFF2-40B4-BE49-F238E27FC236}">
                <a16:creationId xmlns:a16="http://schemas.microsoft.com/office/drawing/2014/main" id="{75C669C1-642E-BD44-A503-9F13A2294990}"/>
              </a:ext>
            </a:extLst>
          </p:cNvPr>
          <p:cNvCxnSpPr>
            <a:cxnSpLocks/>
          </p:cNvCxnSpPr>
          <p:nvPr/>
        </p:nvCxnSpPr>
        <p:spPr>
          <a:xfrm flipV="1">
            <a:off x="6400782" y="2748415"/>
            <a:ext cx="1888113" cy="1758615"/>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a:extLst>
              <a:ext uri="{FF2B5EF4-FFF2-40B4-BE49-F238E27FC236}">
                <a16:creationId xmlns:a16="http://schemas.microsoft.com/office/drawing/2014/main" id="{BD856636-DD43-3B4D-8779-94D13DC56284}"/>
              </a:ext>
            </a:extLst>
          </p:cNvPr>
          <p:cNvCxnSpPr>
            <a:cxnSpLocks/>
          </p:cNvCxnSpPr>
          <p:nvPr/>
        </p:nvCxnSpPr>
        <p:spPr>
          <a:xfrm>
            <a:off x="1510182" y="2466738"/>
            <a:ext cx="169231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B1BB52D4-0009-EB41-B5D3-2A0E38D88438}"/>
              </a:ext>
            </a:extLst>
          </p:cNvPr>
          <p:cNvSpPr/>
          <p:nvPr/>
        </p:nvSpPr>
        <p:spPr>
          <a:xfrm>
            <a:off x="7170291" y="5596169"/>
            <a:ext cx="1914820" cy="707886"/>
          </a:xfrm>
          <a:prstGeom prst="rect">
            <a:avLst/>
          </a:prstGeom>
        </p:spPr>
        <p:txBody>
          <a:bodyPr wrap="none">
            <a:spAutoFit/>
          </a:bodyPr>
          <a:lstStyle/>
          <a:p>
            <a:r>
              <a:rPr lang="de-DE" sz="2000" dirty="0">
                <a:solidFill>
                  <a:srgbClr val="000000"/>
                </a:solidFill>
                <a:latin typeface="Calibri" panose="020F0502020204030204" pitchFamily="34" charset="0"/>
              </a:rPr>
              <a:t>Non-commercial</a:t>
            </a:r>
          </a:p>
          <a:p>
            <a:r>
              <a:rPr lang="de-DE" sz="2000" dirty="0" err="1">
                <a:solidFill>
                  <a:srgbClr val="000000"/>
                </a:solidFill>
                <a:latin typeface="Calibri" panose="020F0502020204030204" pitchFamily="34" charset="0"/>
              </a:rPr>
              <a:t>use</a:t>
            </a:r>
            <a:endParaRPr lang="en-GB" sz="2000" dirty="0"/>
          </a:p>
        </p:txBody>
      </p:sp>
      <p:sp>
        <p:nvSpPr>
          <p:cNvPr id="4" name="Rechteck 3">
            <a:extLst>
              <a:ext uri="{FF2B5EF4-FFF2-40B4-BE49-F238E27FC236}">
                <a16:creationId xmlns:a16="http://schemas.microsoft.com/office/drawing/2014/main" id="{4DE719E8-797E-9840-A579-C5C5C33F19F2}"/>
              </a:ext>
            </a:extLst>
          </p:cNvPr>
          <p:cNvSpPr/>
          <p:nvPr/>
        </p:nvSpPr>
        <p:spPr>
          <a:xfrm>
            <a:off x="9944708" y="3370987"/>
            <a:ext cx="1852815" cy="400110"/>
          </a:xfrm>
          <a:prstGeom prst="rect">
            <a:avLst/>
          </a:prstGeom>
        </p:spPr>
        <p:txBody>
          <a:bodyPr wrap="none">
            <a:spAutoFit/>
          </a:bodyPr>
          <a:lstStyle/>
          <a:p>
            <a:r>
              <a:rPr lang="de-DE" sz="2000" dirty="0">
                <a:solidFill>
                  <a:srgbClr val="000000"/>
                </a:solidFill>
                <a:latin typeface="Calibri" panose="020F0502020204030204" pitchFamily="34" charset="0"/>
              </a:rPr>
              <a:t>Commercial </a:t>
            </a:r>
            <a:r>
              <a:rPr lang="de-DE" sz="2000" dirty="0" err="1">
                <a:solidFill>
                  <a:srgbClr val="000000"/>
                </a:solidFill>
                <a:latin typeface="Calibri" panose="020F0502020204030204" pitchFamily="34" charset="0"/>
              </a:rPr>
              <a:t>use</a:t>
            </a:r>
            <a:endParaRPr lang="en-GB" sz="2000" dirty="0"/>
          </a:p>
        </p:txBody>
      </p:sp>
      <p:cxnSp>
        <p:nvCxnSpPr>
          <p:cNvPr id="55" name="Gerade Verbindung mit Pfeil 54">
            <a:extLst>
              <a:ext uri="{FF2B5EF4-FFF2-40B4-BE49-F238E27FC236}">
                <a16:creationId xmlns:a16="http://schemas.microsoft.com/office/drawing/2014/main" id="{50551658-8F4E-F940-A0AF-D5DC376FFB02}"/>
              </a:ext>
            </a:extLst>
          </p:cNvPr>
          <p:cNvCxnSpPr>
            <a:cxnSpLocks/>
          </p:cNvCxnSpPr>
          <p:nvPr/>
        </p:nvCxnSpPr>
        <p:spPr>
          <a:xfrm>
            <a:off x="9080886" y="3504768"/>
            <a:ext cx="4225" cy="1122933"/>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6" name="Grafik 15" descr="Geöffnetes Buch Silhouette">
            <a:extLst>
              <a:ext uri="{FF2B5EF4-FFF2-40B4-BE49-F238E27FC236}">
                <a16:creationId xmlns:a16="http://schemas.microsoft.com/office/drawing/2014/main" id="{3DAC772D-C6D4-7C42-BE51-36A29BE21EC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622637" y="4578230"/>
            <a:ext cx="914400" cy="914400"/>
          </a:xfrm>
          <a:prstGeom prst="rect">
            <a:avLst/>
          </a:prstGeom>
        </p:spPr>
      </p:pic>
      <p:pic>
        <p:nvPicPr>
          <p:cNvPr id="23" name="Grafik 22" descr="Globus Silhouette">
            <a:extLst>
              <a:ext uri="{FF2B5EF4-FFF2-40B4-BE49-F238E27FC236}">
                <a16:creationId xmlns:a16="http://schemas.microsoft.com/office/drawing/2014/main" id="{27726BEB-758E-7740-9C2F-C814DD5699E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268779" y="2497303"/>
            <a:ext cx="914400" cy="914400"/>
          </a:xfrm>
          <a:prstGeom prst="rect">
            <a:avLst/>
          </a:prstGeom>
        </p:spPr>
      </p:pic>
      <p:sp>
        <p:nvSpPr>
          <p:cNvPr id="68" name="Rechteck 67">
            <a:extLst>
              <a:ext uri="{FF2B5EF4-FFF2-40B4-BE49-F238E27FC236}">
                <a16:creationId xmlns:a16="http://schemas.microsoft.com/office/drawing/2014/main" id="{F09D1FA6-D110-3242-8052-1A0FB90647AA}"/>
              </a:ext>
            </a:extLst>
          </p:cNvPr>
          <p:cNvSpPr/>
          <p:nvPr/>
        </p:nvSpPr>
        <p:spPr>
          <a:xfrm>
            <a:off x="6675450" y="4288418"/>
            <a:ext cx="2002471" cy="1015663"/>
          </a:xfrm>
          <a:prstGeom prst="rect">
            <a:avLst/>
          </a:prstGeom>
        </p:spPr>
        <p:txBody>
          <a:bodyPr wrap="none">
            <a:spAutoFit/>
          </a:bodyPr>
          <a:lstStyle/>
          <a:p>
            <a:r>
              <a:rPr lang="de-DE" sz="2000" dirty="0">
                <a:solidFill>
                  <a:srgbClr val="FF0000"/>
                </a:solidFill>
                <a:latin typeface="Calibri" panose="020F0502020204030204" pitchFamily="34" charset="0"/>
              </a:rPr>
              <a:t>Access </a:t>
            </a:r>
            <a:r>
              <a:rPr lang="de-DE" sz="2000" dirty="0" err="1">
                <a:solidFill>
                  <a:srgbClr val="FF0000"/>
                </a:solidFill>
                <a:latin typeface="Calibri" panose="020F0502020204030204" pitchFamily="34" charset="0"/>
              </a:rPr>
              <a:t>to</a:t>
            </a:r>
            <a:endParaRPr lang="en-GB" sz="2000" dirty="0">
              <a:solidFill>
                <a:srgbClr val="FF0000"/>
              </a:solidFill>
            </a:endParaRPr>
          </a:p>
          <a:p>
            <a:r>
              <a:rPr lang="en-GB" sz="2000" dirty="0">
                <a:solidFill>
                  <a:srgbClr val="FF0000"/>
                </a:solidFill>
                <a:latin typeface="Calibri" panose="020F0502020204030204" pitchFamily="34" charset="0"/>
              </a:rPr>
              <a:t>MANY accessions</a:t>
            </a:r>
            <a:br>
              <a:rPr lang="en-GB" sz="2000" dirty="0">
                <a:solidFill>
                  <a:srgbClr val="FF0000"/>
                </a:solidFill>
                <a:latin typeface="Calibri" panose="020F0502020204030204" pitchFamily="34" charset="0"/>
              </a:rPr>
            </a:br>
            <a:r>
              <a:rPr lang="en-GB" sz="2000" dirty="0">
                <a:solidFill>
                  <a:srgbClr val="FF0000"/>
                </a:solidFill>
                <a:latin typeface="Calibri" panose="020F0502020204030204" pitchFamily="34" charset="0"/>
              </a:rPr>
              <a:t>by one user</a:t>
            </a:r>
            <a:endParaRPr lang="de-DE" sz="2000" dirty="0">
              <a:solidFill>
                <a:srgbClr val="FF0000"/>
              </a:solidFill>
              <a:latin typeface="Calibri" panose="020F0502020204030204" pitchFamily="34" charset="0"/>
            </a:endParaRPr>
          </a:p>
        </p:txBody>
      </p:sp>
      <p:sp>
        <p:nvSpPr>
          <p:cNvPr id="69" name="Rechteck 68">
            <a:extLst>
              <a:ext uri="{FF2B5EF4-FFF2-40B4-BE49-F238E27FC236}">
                <a16:creationId xmlns:a16="http://schemas.microsoft.com/office/drawing/2014/main" id="{CCD4FC3C-2448-5540-94DC-B8CCA7CB5DE8}"/>
              </a:ext>
            </a:extLst>
          </p:cNvPr>
          <p:cNvSpPr/>
          <p:nvPr/>
        </p:nvSpPr>
        <p:spPr>
          <a:xfrm>
            <a:off x="6485326" y="1912986"/>
            <a:ext cx="1587294" cy="400110"/>
          </a:xfrm>
          <a:prstGeom prst="rect">
            <a:avLst/>
          </a:prstGeom>
        </p:spPr>
        <p:txBody>
          <a:bodyPr wrap="none">
            <a:spAutoFit/>
          </a:bodyPr>
          <a:lstStyle/>
          <a:p>
            <a:r>
              <a:rPr lang="de-DE" sz="2000" dirty="0">
                <a:solidFill>
                  <a:srgbClr val="FF0000"/>
                </a:solidFill>
                <a:latin typeface="Calibri" panose="020F0502020204030204" pitchFamily="34" charset="0"/>
              </a:rPr>
              <a:t>Global </a:t>
            </a:r>
            <a:r>
              <a:rPr lang="de-DE" sz="2000" dirty="0" err="1">
                <a:solidFill>
                  <a:srgbClr val="FF0000"/>
                </a:solidFill>
                <a:latin typeface="Calibri" panose="020F0502020204030204" pitchFamily="34" charset="0"/>
              </a:rPr>
              <a:t>access</a:t>
            </a:r>
            <a:endParaRPr lang="de-DE"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1869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grpId="2" nodeType="withEffect">
                                  <p:stCondLst>
                                    <p:cond delay="0"/>
                                  </p:stCondLst>
                                  <p:childTnLst>
                                    <p:set>
                                      <p:cBhvr>
                                        <p:cTn id="102" dur="1" fill="hold">
                                          <p:stCondLst>
                                            <p:cond delay="0"/>
                                          </p:stCondLst>
                                        </p:cTn>
                                        <p:tgtEl>
                                          <p:spTgt spid="6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5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8"/>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6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 grpId="0" animBg="1"/>
      <p:bldP spid="14" grpId="0" animBg="1"/>
      <p:bldP spid="37" grpId="0"/>
      <p:bldP spid="38" grpId="0"/>
      <p:bldP spid="45" grpId="0"/>
      <p:bldP spid="46" grpId="0"/>
      <p:bldP spid="47" grpId="0"/>
      <p:bldP spid="48" grpId="0"/>
      <p:bldP spid="56" grpId="0" animBg="1"/>
      <p:bldP spid="59" grpId="0"/>
      <p:bldP spid="61" grpId="0" animBg="1"/>
      <p:bldP spid="62" grpId="0"/>
      <p:bldP spid="78" grpId="0"/>
      <p:bldP spid="79" grpId="0"/>
      <p:bldP spid="3" grpId="0"/>
      <p:bldP spid="4" grpId="0"/>
      <p:bldP spid="68" grpId="0"/>
      <p:bldP spid="68" grpId="1"/>
      <p:bldP spid="69" grpId="0"/>
      <p:bldP spid="69" grpId="1"/>
      <p:bldP spid="69"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28C10F-C424-9542-AAEB-9E3EEDE48285}"/>
              </a:ext>
            </a:extLst>
          </p:cNvPr>
          <p:cNvSpPr>
            <a:spLocks noGrp="1"/>
          </p:cNvSpPr>
          <p:nvPr>
            <p:ph type="body" sz="quarter" idx="15"/>
          </p:nvPr>
        </p:nvSpPr>
        <p:spPr>
          <a:xfrm>
            <a:off x="323527" y="332929"/>
            <a:ext cx="10184815" cy="791815"/>
          </a:xfrm>
        </p:spPr>
        <p:txBody>
          <a:bodyPr/>
          <a:lstStyle/>
          <a:p>
            <a:r>
              <a:rPr lang="en-GB" dirty="0"/>
              <a:t>Views on DSI traceability in the post-2020 process</a:t>
            </a:r>
          </a:p>
        </p:txBody>
      </p:sp>
      <p:sp>
        <p:nvSpPr>
          <p:cNvPr id="5" name="Textplatzhalter 4">
            <a:extLst>
              <a:ext uri="{FF2B5EF4-FFF2-40B4-BE49-F238E27FC236}">
                <a16:creationId xmlns:a16="http://schemas.microsoft.com/office/drawing/2014/main" id="{4589FAF4-C4A7-6842-B440-928D8B95A4AF}"/>
              </a:ext>
            </a:extLst>
          </p:cNvPr>
          <p:cNvSpPr>
            <a:spLocks noGrp="1"/>
          </p:cNvSpPr>
          <p:nvPr>
            <p:ph type="body" sz="quarter" idx="13"/>
          </p:nvPr>
        </p:nvSpPr>
        <p:spPr>
          <a:xfrm>
            <a:off x="323527" y="1880300"/>
            <a:ext cx="10184815" cy="1765425"/>
          </a:xfrm>
        </p:spPr>
        <p:txBody>
          <a:bodyPr/>
          <a:lstStyle/>
          <a:p>
            <a:pPr>
              <a:buSzPct val="125000"/>
            </a:pPr>
            <a:r>
              <a:rPr lang="en-US" sz="2200" dirty="0"/>
              <a:t>“It was noted that traceability could be more or less relevant depending on the approach to benefit sharing followed, and the related monitoring and compliance requirements. For example, in the case of a multilateral approach to benefit-sharing, traceability of digital sequence information to the provider countries and monitoring its use along the value chain may not be required.”</a:t>
            </a:r>
          </a:p>
        </p:txBody>
      </p:sp>
      <p:sp>
        <p:nvSpPr>
          <p:cNvPr id="4" name="Textplatzhalter 2">
            <a:extLst>
              <a:ext uri="{FF2B5EF4-FFF2-40B4-BE49-F238E27FC236}">
                <a16:creationId xmlns:a16="http://schemas.microsoft.com/office/drawing/2014/main" id="{3267AE58-E137-3445-BE00-6F0A7CC047B1}"/>
              </a:ext>
            </a:extLst>
          </p:cNvPr>
          <p:cNvSpPr>
            <a:spLocks noGrp="1"/>
          </p:cNvSpPr>
          <p:nvPr>
            <p:ph type="body" sz="quarter" idx="11"/>
          </p:nvPr>
        </p:nvSpPr>
        <p:spPr>
          <a:xfrm>
            <a:off x="324631" y="1290782"/>
            <a:ext cx="10183710" cy="431428"/>
          </a:xfrm>
        </p:spPr>
        <p:txBody>
          <a:bodyPr/>
          <a:lstStyle/>
          <a:p>
            <a:r>
              <a:rPr lang="en-GB" dirty="0"/>
              <a:t>Outcome of the AHTEG on DSI</a:t>
            </a:r>
          </a:p>
        </p:txBody>
      </p:sp>
      <p:sp>
        <p:nvSpPr>
          <p:cNvPr id="6" name="Textplatzhalter 4">
            <a:extLst>
              <a:ext uri="{FF2B5EF4-FFF2-40B4-BE49-F238E27FC236}">
                <a16:creationId xmlns:a16="http://schemas.microsoft.com/office/drawing/2014/main" id="{1B16B43B-87D9-4A2E-895A-995E39E36A63}"/>
              </a:ext>
            </a:extLst>
          </p:cNvPr>
          <p:cNvSpPr txBox="1">
            <a:spLocks/>
          </p:cNvSpPr>
          <p:nvPr/>
        </p:nvSpPr>
        <p:spPr>
          <a:xfrm>
            <a:off x="475927" y="4490891"/>
            <a:ext cx="10184815" cy="2230543"/>
          </a:xfrm>
          <a:prstGeom prst="rect">
            <a:avLst/>
          </a:prstGeom>
        </p:spPr>
        <p:txBody>
          <a:bodyPr/>
          <a:lstStyle>
            <a:lvl1pPr marL="342900" indent="-342900" algn="l" defTabSz="914400" rtl="0" eaLnBrk="1" latinLnBrk="0" hangingPunct="1">
              <a:spcBef>
                <a:spcPct val="20000"/>
              </a:spcBef>
              <a:buClr>
                <a:srgbClr val="DA9F19"/>
              </a:buClr>
              <a:buSzPct val="80000"/>
              <a:buFont typeface="Arial" panose="020B0604020202020204" pitchFamily="34" charset="0"/>
              <a:buChar char="•"/>
              <a:defRPr sz="2000" b="0" kern="1200" baseline="0">
                <a:solidFill>
                  <a:srgbClr val="20201E"/>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125000"/>
            </a:pPr>
            <a:r>
              <a:rPr lang="en-US" sz="2200" dirty="0"/>
              <a:t>Traceability necessary to bring back benefits to the providers of GR / DSI</a:t>
            </a:r>
          </a:p>
          <a:p>
            <a:pPr>
              <a:buSzPct val="125000"/>
            </a:pPr>
            <a:r>
              <a:rPr lang="en-US" sz="2200" dirty="0"/>
              <a:t>Traceability is linked to the bilateral approach of the Nagoya Protocol</a:t>
            </a:r>
          </a:p>
          <a:p>
            <a:pPr>
              <a:buSzPct val="125000"/>
            </a:pPr>
            <a:r>
              <a:rPr lang="en-US" sz="2200" dirty="0"/>
              <a:t>Current pattern of DSI use makes tracking and tracing very difficult / ineffective</a:t>
            </a:r>
          </a:p>
          <a:p>
            <a:pPr>
              <a:buSzPct val="125000"/>
            </a:pPr>
            <a:r>
              <a:rPr lang="en-US" sz="2200" dirty="0"/>
              <a:t>Costs of traceability system might exceed the benefits created / shared significantly</a:t>
            </a:r>
          </a:p>
          <a:p>
            <a:pPr>
              <a:buSzPct val="125000"/>
            </a:pPr>
            <a:r>
              <a:rPr lang="en-US" sz="2200" dirty="0"/>
              <a:t>Multilateral approaches for DSI benefit sharing can work without traceability</a:t>
            </a:r>
          </a:p>
        </p:txBody>
      </p:sp>
      <p:sp>
        <p:nvSpPr>
          <p:cNvPr id="7" name="Textplatzhalter 2">
            <a:extLst>
              <a:ext uri="{FF2B5EF4-FFF2-40B4-BE49-F238E27FC236}">
                <a16:creationId xmlns:a16="http://schemas.microsoft.com/office/drawing/2014/main" id="{EB413FF5-8EBE-47A0-9B4D-260B61032B6C}"/>
              </a:ext>
            </a:extLst>
          </p:cNvPr>
          <p:cNvSpPr txBox="1">
            <a:spLocks/>
          </p:cNvSpPr>
          <p:nvPr/>
        </p:nvSpPr>
        <p:spPr>
          <a:xfrm>
            <a:off x="477031" y="3901373"/>
            <a:ext cx="10183710" cy="43142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b="1" kern="1200">
                <a:solidFill>
                  <a:srgbClr val="AF1A1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Discussions during Global DSI Dialogue and OEWG 3</a:t>
            </a:r>
          </a:p>
        </p:txBody>
      </p:sp>
    </p:spTree>
    <p:extLst>
      <p:ext uri="{BB962C8B-B14F-4D97-AF65-F5344CB8AC3E}">
        <p14:creationId xmlns:p14="http://schemas.microsoft.com/office/powerpoint/2010/main" val="42666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6090045" y="812800"/>
            <a:ext cx="5624118" cy="3284538"/>
          </a:xfrm>
        </p:spPr>
        <p:txBody>
          <a:bodyPr anchor="b">
            <a:normAutofit/>
          </a:bodyPr>
          <a:lstStyle/>
          <a:p>
            <a:pPr algn="l"/>
            <a:r>
              <a:rPr lang="en-AU" sz="4200" dirty="0"/>
              <a:t>Traceability Options for Genetic Resource and Associated Sequence Information to enable Benefit Sharing</a:t>
            </a:r>
          </a:p>
        </p:txBody>
      </p:sp>
      <p:sp>
        <p:nvSpPr>
          <p:cNvPr id="3" name="Subtitle 2">
            <a:extLst>
              <a:ext uri="{FF2B5EF4-FFF2-40B4-BE49-F238E27FC236}">
                <a16:creationId xmlns:a16="http://schemas.microsoft.com/office/drawing/2014/main" id="{6FAF1C0D-3FB7-46F6-9C8E-4B13154B2D25}"/>
              </a:ext>
            </a:extLst>
          </p:cNvPr>
          <p:cNvSpPr>
            <a:spLocks noGrp="1"/>
          </p:cNvSpPr>
          <p:nvPr>
            <p:ph type="subTitle" idx="1"/>
          </p:nvPr>
        </p:nvSpPr>
        <p:spPr>
          <a:xfrm>
            <a:off x="6096369" y="4630738"/>
            <a:ext cx="5617794" cy="1150937"/>
          </a:xfrm>
        </p:spPr>
        <p:txBody>
          <a:bodyPr anchor="t">
            <a:normAutofit/>
          </a:bodyPr>
          <a:lstStyle/>
          <a:p>
            <a:pPr algn="l"/>
            <a:r>
              <a:rPr lang="en-GB" sz="1500" b="1"/>
              <a:t>Fran Humphries, Queensland University of Technology, Australia</a:t>
            </a:r>
          </a:p>
          <a:p>
            <a:pPr algn="l"/>
            <a:r>
              <a:rPr lang="en-GB" sz="1500" b="1"/>
              <a:t>Marcel </a:t>
            </a:r>
            <a:r>
              <a:rPr lang="en-GB" sz="1500" b="1" err="1"/>
              <a:t>Jaspars</a:t>
            </a:r>
            <a:r>
              <a:rPr lang="en-GB" sz="1500" b="1"/>
              <a:t>, University of Aberdeen, UK</a:t>
            </a:r>
            <a:br>
              <a:rPr lang="en-GB" sz="1500" b="1" baseline="30000"/>
            </a:br>
            <a:br>
              <a:rPr lang="en-GB" sz="1500" b="1" baseline="30000"/>
            </a:br>
            <a:r>
              <a:rPr lang="en-GB" sz="1500" b="1"/>
              <a:t>Muriel </a:t>
            </a:r>
            <a:r>
              <a:rPr lang="en-GB" sz="1500" b="1" err="1"/>
              <a:t>Rabone</a:t>
            </a:r>
            <a:r>
              <a:rPr lang="en-GB" sz="1500" b="1"/>
              <a:t>, Natural History Museum, UK</a:t>
            </a:r>
          </a:p>
        </p:txBody>
      </p:sp>
      <p:sp>
        <p:nvSpPr>
          <p:cNvPr id="24" name="Freeform: Shape 11">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13">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3"/>
          <a:srcRect l="18807" r="38493"/>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26" name="Freeform: Shape 15">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42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56319FB-4338-4280-8881-B7C8042FDA8E}"/>
              </a:ext>
            </a:extLst>
          </p:cNvPr>
          <p:cNvSpPr>
            <a:spLocks noGrp="1"/>
          </p:cNvSpPr>
          <p:nvPr>
            <p:ph type="ctrTitle"/>
          </p:nvPr>
        </p:nvSpPr>
        <p:spPr>
          <a:xfrm>
            <a:off x="1179576" y="442913"/>
            <a:ext cx="5146161" cy="1639888"/>
          </a:xfrm>
        </p:spPr>
        <p:txBody>
          <a:bodyPr vert="horz" lIns="91440" tIns="45720" rIns="91440" bIns="45720" rtlCol="0" anchor="b">
            <a:normAutofit/>
          </a:bodyPr>
          <a:lstStyle/>
          <a:p>
            <a:pPr algn="l"/>
            <a:r>
              <a:rPr lang="en-US" sz="3600" dirty="0"/>
              <a:t>Overview</a:t>
            </a:r>
          </a:p>
        </p:txBody>
      </p:sp>
      <p:sp>
        <p:nvSpPr>
          <p:cNvPr id="6" name="TextBox 5">
            <a:extLst>
              <a:ext uri="{FF2B5EF4-FFF2-40B4-BE49-F238E27FC236}">
                <a16:creationId xmlns:a16="http://schemas.microsoft.com/office/drawing/2014/main" id="{782F4A1E-081E-4DB5-AA6B-7BA206655616}"/>
              </a:ext>
            </a:extLst>
          </p:cNvPr>
          <p:cNvSpPr txBox="1"/>
          <p:nvPr/>
        </p:nvSpPr>
        <p:spPr>
          <a:xfrm>
            <a:off x="1179577" y="2312987"/>
            <a:ext cx="5806472" cy="419044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Abyssine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an example of a commercial product based on  marine genetic resources (MGR)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Traceability Policy Options and Implications for DSI</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Track and trace versus traceability approaches</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Track and trace options</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Contractual/licensing traceability options</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End-product/end-user traceability options</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Existing open-access traceability options</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Combined traceability approaches</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Carrot options for traceability</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Conclusions</a:t>
            </a:r>
          </a:p>
        </p:txBody>
      </p:sp>
      <p:sp>
        <p:nvSpPr>
          <p:cNvPr id="69" name="Freeform: Shape 68">
            <a:extLst>
              <a:ext uri="{FF2B5EF4-FFF2-40B4-BE49-F238E27FC236}">
                <a16:creationId xmlns:a16="http://schemas.microsoft.com/office/drawing/2014/main" id="{7D0B7289-120F-44DC-9769-2E096993B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348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1" name="Freeform: Shape 70">
            <a:extLst>
              <a:ext uri="{FF2B5EF4-FFF2-40B4-BE49-F238E27FC236}">
                <a16:creationId xmlns:a16="http://schemas.microsoft.com/office/drawing/2014/main" id="{158468AF-8ABA-4771-9770-C8C79C0E6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88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Render of clear molecular structure">
            <a:extLst>
              <a:ext uri="{FF2B5EF4-FFF2-40B4-BE49-F238E27FC236}">
                <a16:creationId xmlns:a16="http://schemas.microsoft.com/office/drawing/2014/main" id="{588B6C7D-D7A9-4829-B50A-0B91AD44CE36}"/>
              </a:ext>
            </a:extLst>
          </p:cNvPr>
          <p:cNvPicPr>
            <a:picLocks noChangeAspect="1"/>
          </p:cNvPicPr>
          <p:nvPr/>
        </p:nvPicPr>
        <p:blipFill rotWithShape="1">
          <a:blip r:embed="rId3"/>
          <a:srcRect l="18807" r="38493"/>
          <a:stretch/>
        </p:blipFill>
        <p:spPr>
          <a:xfrm>
            <a:off x="6986049" y="10"/>
            <a:ext cx="5205951" cy="6857990"/>
          </a:xfrm>
          <a:custGeom>
            <a:avLst/>
            <a:gdLst/>
            <a:ahLst/>
            <a:cxnLst/>
            <a:rect l="l" t="t" r="r" b="b"/>
            <a:pathLst>
              <a:path w="5205951" h="6858000">
                <a:moveTo>
                  <a:pt x="1623023" y="0"/>
                </a:moveTo>
                <a:lnTo>
                  <a:pt x="2716256" y="0"/>
                </a:lnTo>
                <a:lnTo>
                  <a:pt x="3496422" y="0"/>
                </a:lnTo>
                <a:lnTo>
                  <a:pt x="5205951" y="0"/>
                </a:lnTo>
                <a:lnTo>
                  <a:pt x="5205951"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73" name="Freeform: Shape 72">
            <a:extLst>
              <a:ext uri="{FF2B5EF4-FFF2-40B4-BE49-F238E27FC236}">
                <a16:creationId xmlns:a16="http://schemas.microsoft.com/office/drawing/2014/main" id="{430FFA19-9577-4BA8-B103-A75613F3F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2680522" cy="6858000"/>
          </a:xfrm>
          <a:custGeom>
            <a:avLst/>
            <a:gdLst>
              <a:gd name="connsiteX0" fmla="*/ 1057499 w 2680522"/>
              <a:gd name="connsiteY0" fmla="*/ 0 h 6858000"/>
              <a:gd name="connsiteX1" fmla="*/ 879731 w 2680522"/>
              <a:gd name="connsiteY1" fmla="*/ 0 h 6858000"/>
              <a:gd name="connsiteX2" fmla="*/ 901855 w 2680522"/>
              <a:gd name="connsiteY2" fmla="*/ 14997 h 6858000"/>
              <a:gd name="connsiteX3" fmla="*/ 2502754 w 2680522"/>
              <a:gd name="connsiteY3" fmla="*/ 3621656 h 6858000"/>
              <a:gd name="connsiteX4" fmla="*/ 628404 w 2680522"/>
              <a:gd name="connsiteY4" fmla="*/ 6374814 h 6858000"/>
              <a:gd name="connsiteX5" fmla="*/ 111756 w 2680522"/>
              <a:gd name="connsiteY5" fmla="*/ 6780599 h 6858000"/>
              <a:gd name="connsiteX6" fmla="*/ 0 w 2680522"/>
              <a:gd name="connsiteY6" fmla="*/ 6858000 h 6858000"/>
              <a:gd name="connsiteX7" fmla="*/ 177768 w 2680522"/>
              <a:gd name="connsiteY7" fmla="*/ 6858000 h 6858000"/>
              <a:gd name="connsiteX8" fmla="*/ 289524 w 2680522"/>
              <a:gd name="connsiteY8" fmla="*/ 6780599 h 6858000"/>
              <a:gd name="connsiteX9" fmla="*/ 806172 w 2680522"/>
              <a:gd name="connsiteY9" fmla="*/ 6374814 h 6858000"/>
              <a:gd name="connsiteX10" fmla="*/ 2680522 w 2680522"/>
              <a:gd name="connsiteY10" fmla="*/ 3621656 h 6858000"/>
              <a:gd name="connsiteX11" fmla="*/ 1079623 w 2680522"/>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0522" h="6858000">
                <a:moveTo>
                  <a:pt x="1057499" y="0"/>
                </a:moveTo>
                <a:lnTo>
                  <a:pt x="879731" y="0"/>
                </a:lnTo>
                <a:lnTo>
                  <a:pt x="901855" y="14997"/>
                </a:lnTo>
                <a:cubicBezTo>
                  <a:pt x="1929018" y="754641"/>
                  <a:pt x="2502754" y="2093192"/>
                  <a:pt x="2502754" y="3621656"/>
                </a:cubicBezTo>
                <a:cubicBezTo>
                  <a:pt x="2502754" y="4969131"/>
                  <a:pt x="1574029" y="5602839"/>
                  <a:pt x="628404" y="6374814"/>
                </a:cubicBezTo>
                <a:cubicBezTo>
                  <a:pt x="456201" y="6515397"/>
                  <a:pt x="285574" y="6653108"/>
                  <a:pt x="111756" y="6780599"/>
                </a:cubicBezTo>
                <a:lnTo>
                  <a:pt x="0" y="6858000"/>
                </a:lnTo>
                <a:lnTo>
                  <a:pt x="177768" y="6858000"/>
                </a:lnTo>
                <a:lnTo>
                  <a:pt x="289524" y="6780599"/>
                </a:lnTo>
                <a:cubicBezTo>
                  <a:pt x="463342" y="6653108"/>
                  <a:pt x="633969" y="6515397"/>
                  <a:pt x="806172" y="6374814"/>
                </a:cubicBezTo>
                <a:cubicBezTo>
                  <a:pt x="1751797" y="5602839"/>
                  <a:pt x="2680522" y="4969131"/>
                  <a:pt x="2680522" y="3621656"/>
                </a:cubicBezTo>
                <a:cubicBezTo>
                  <a:pt x="2680522" y="2093192"/>
                  <a:pt x="2106786" y="754641"/>
                  <a:pt x="1079623"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6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B8668-E14D-4D10-8C84-9F806DED42E9}"/>
              </a:ext>
            </a:extLst>
          </p:cNvPr>
          <p:cNvSpPr>
            <a:spLocks noGrp="1"/>
          </p:cNvSpPr>
          <p:nvPr>
            <p:ph type="title"/>
          </p:nvPr>
        </p:nvSpPr>
        <p:spPr>
          <a:xfrm>
            <a:off x="166369" y="117300"/>
            <a:ext cx="10515600" cy="1325563"/>
          </a:xfrm>
        </p:spPr>
        <p:txBody>
          <a:bodyPr/>
          <a:lstStyle/>
          <a:p>
            <a:r>
              <a:rPr lang="en-GB" dirty="0" err="1"/>
              <a:t>Abyssine</a:t>
            </a:r>
            <a:r>
              <a:rPr lang="en-GB" dirty="0"/>
              <a:t> (</a:t>
            </a:r>
            <a:r>
              <a:rPr lang="en-GB" dirty="0" err="1"/>
              <a:t>Deepsane</a:t>
            </a:r>
            <a:r>
              <a:rPr lang="en-GB" dirty="0"/>
              <a:t>)</a:t>
            </a:r>
          </a:p>
        </p:txBody>
      </p:sp>
      <p:grpSp>
        <p:nvGrpSpPr>
          <p:cNvPr id="14" name="Group 13">
            <a:extLst>
              <a:ext uri="{FF2B5EF4-FFF2-40B4-BE49-F238E27FC236}">
                <a16:creationId xmlns:a16="http://schemas.microsoft.com/office/drawing/2014/main" id="{5C4EC818-C14A-42DB-89DE-A23274B4B90C}"/>
              </a:ext>
            </a:extLst>
          </p:cNvPr>
          <p:cNvGrpSpPr/>
          <p:nvPr/>
        </p:nvGrpSpPr>
        <p:grpSpPr>
          <a:xfrm>
            <a:off x="3182229" y="4323778"/>
            <a:ext cx="3469683" cy="369332"/>
            <a:chOff x="3182229" y="4323778"/>
            <a:chExt cx="3469683" cy="369332"/>
          </a:xfrm>
        </p:grpSpPr>
        <p:sp>
          <p:nvSpPr>
            <p:cNvPr id="7" name="TextBox 6">
              <a:extLst>
                <a:ext uri="{FF2B5EF4-FFF2-40B4-BE49-F238E27FC236}">
                  <a16:creationId xmlns:a16="http://schemas.microsoft.com/office/drawing/2014/main" id="{F43E0909-2B70-4592-B1E7-FDDE6A24040F}"/>
                </a:ext>
              </a:extLst>
            </p:cNvPr>
            <p:cNvSpPr txBox="1"/>
            <p:nvPr/>
          </p:nvSpPr>
          <p:spPr>
            <a:xfrm>
              <a:off x="5253772" y="4323778"/>
              <a:ext cx="139814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EPS HYD657 </a:t>
              </a:r>
            </a:p>
          </p:txBody>
        </p:sp>
        <p:cxnSp>
          <p:nvCxnSpPr>
            <p:cNvPr id="9" name="Straight Arrow Connector 8">
              <a:extLst>
                <a:ext uri="{FF2B5EF4-FFF2-40B4-BE49-F238E27FC236}">
                  <a16:creationId xmlns:a16="http://schemas.microsoft.com/office/drawing/2014/main" id="{908F971F-EBA1-4250-A21A-D01926218FD2}"/>
                </a:ext>
              </a:extLst>
            </p:cNvPr>
            <p:cNvCxnSpPr>
              <a:cxnSpLocks/>
            </p:cNvCxnSpPr>
            <p:nvPr/>
          </p:nvCxnSpPr>
          <p:spPr>
            <a:xfrm>
              <a:off x="3182229" y="4508444"/>
              <a:ext cx="207154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119DB9CB-EE2A-4232-9138-61A5252D5B96}"/>
              </a:ext>
            </a:extLst>
          </p:cNvPr>
          <p:cNvSpPr/>
          <p:nvPr/>
        </p:nvSpPr>
        <p:spPr>
          <a:xfrm>
            <a:off x="276723" y="1374331"/>
            <a:ext cx="339992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1987 (French </a:t>
            </a: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Hydronaut</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 cruise)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Hydrothermal vent located on the East Pacific Rise at 2625 m depth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12</a:t>
            </a:r>
            <a:r>
              <a:rPr kumimoji="0" lang="en-GB" sz="1800" b="0" i="0" u="none" strike="noStrike" kern="1200" cap="none" spc="0" normalizeH="0" baseline="30000" noProof="0" dirty="0">
                <a:ln>
                  <a:noFill/>
                </a:ln>
                <a:solidFill>
                  <a:srgbClr val="000000"/>
                </a:solidFill>
                <a:effectLst/>
                <a:uLnTx/>
                <a:uFillTx/>
                <a:latin typeface="Calibri" panose="020F0502020204030204"/>
                <a:ea typeface="+mn-ea"/>
                <a:cs typeface="+mn-cs"/>
              </a:rPr>
              <a:t>o</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48.56’ N, 103</a:t>
            </a:r>
            <a:r>
              <a:rPr kumimoji="0" lang="en-GB" sz="1800" b="0" i="0" u="none" strike="noStrike" kern="1200" cap="none" spc="0" normalizeH="0" baseline="30000" noProof="0" dirty="0">
                <a:ln>
                  <a:noFill/>
                </a:ln>
                <a:solidFill>
                  <a:srgbClr val="000000"/>
                </a:solidFill>
                <a:effectLst/>
                <a:uLnTx/>
                <a:uFillTx/>
                <a:latin typeface="Calibri" panose="020F0502020204030204"/>
                <a:ea typeface="+mn-ea"/>
                <a:cs typeface="+mn-cs"/>
              </a:rPr>
              <a:t>o</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56.72’ W</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872669F-2574-43FD-8CD2-F142D1FD84B6}"/>
              </a:ext>
            </a:extLst>
          </p:cNvPr>
          <p:cNvGrpSpPr/>
          <p:nvPr/>
        </p:nvGrpSpPr>
        <p:grpSpPr>
          <a:xfrm>
            <a:off x="896905" y="2565676"/>
            <a:ext cx="2159566" cy="983398"/>
            <a:chOff x="896905" y="2565676"/>
            <a:chExt cx="2159566" cy="983398"/>
          </a:xfrm>
        </p:grpSpPr>
        <p:sp>
          <p:nvSpPr>
            <p:cNvPr id="11" name="Rectangle 10">
              <a:extLst>
                <a:ext uri="{FF2B5EF4-FFF2-40B4-BE49-F238E27FC236}">
                  <a16:creationId xmlns:a16="http://schemas.microsoft.com/office/drawing/2014/main" id="{315C671B-A500-4419-8C8E-6368D194F6BC}"/>
                </a:ext>
              </a:extLst>
            </p:cNvPr>
            <p:cNvSpPr/>
            <p:nvPr/>
          </p:nvSpPr>
          <p:spPr>
            <a:xfrm>
              <a:off x="896905" y="2902743"/>
              <a:ext cx="215956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Polychaete annelid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err="1">
                  <a:ln>
                    <a:noFill/>
                  </a:ln>
                  <a:solidFill>
                    <a:srgbClr val="000000"/>
                  </a:solidFill>
                  <a:effectLst/>
                  <a:uLnTx/>
                  <a:uFillTx/>
                  <a:latin typeface="Calibri" panose="020F0502020204030204"/>
                  <a:ea typeface="+mn-ea"/>
                  <a:cs typeface="+mn-cs"/>
                </a:rPr>
                <a:t>Alvinella</a:t>
              </a:r>
              <a:r>
                <a:rPr kumimoji="0" lang="en-GB" sz="18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1800" b="0" i="1" u="none" strike="noStrike" kern="1200" cap="none" spc="0" normalizeH="0" baseline="0" noProof="0" dirty="0" err="1">
                  <a:ln>
                    <a:noFill/>
                  </a:ln>
                  <a:solidFill>
                    <a:srgbClr val="000000"/>
                  </a:solidFill>
                  <a:effectLst/>
                  <a:uLnTx/>
                  <a:uFillTx/>
                  <a:latin typeface="Calibri" panose="020F0502020204030204"/>
                  <a:ea typeface="+mn-ea"/>
                  <a:cs typeface="+mn-cs"/>
                </a:rPr>
                <a:t>pompejana</a:t>
              </a:r>
              <a:r>
                <a:rPr kumimoji="0" lang="en-GB" sz="1800" b="0" i="1"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row: Down 12">
              <a:extLst>
                <a:ext uri="{FF2B5EF4-FFF2-40B4-BE49-F238E27FC236}">
                  <a16:creationId xmlns:a16="http://schemas.microsoft.com/office/drawing/2014/main" id="{85D6A462-46CE-4226-AEEA-3F95FA9138B8}"/>
                </a:ext>
              </a:extLst>
            </p:cNvPr>
            <p:cNvSpPr/>
            <p:nvPr/>
          </p:nvSpPr>
          <p:spPr>
            <a:xfrm>
              <a:off x="1781425" y="2565676"/>
              <a:ext cx="390525" cy="392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67584028-ACB6-472C-8E40-F79F5A8B97BB}"/>
              </a:ext>
            </a:extLst>
          </p:cNvPr>
          <p:cNvGrpSpPr/>
          <p:nvPr/>
        </p:nvGrpSpPr>
        <p:grpSpPr>
          <a:xfrm>
            <a:off x="420878" y="3629964"/>
            <a:ext cx="3111621" cy="1899871"/>
            <a:chOff x="420878" y="3629964"/>
            <a:chExt cx="3111621" cy="1899871"/>
          </a:xfrm>
        </p:grpSpPr>
        <p:sp>
          <p:nvSpPr>
            <p:cNvPr id="6" name="TextBox 5">
              <a:extLst>
                <a:ext uri="{FF2B5EF4-FFF2-40B4-BE49-F238E27FC236}">
                  <a16:creationId xmlns:a16="http://schemas.microsoft.com/office/drawing/2014/main" id="{391A1BA7-34D6-418F-9948-7918322E6521}"/>
                </a:ext>
              </a:extLst>
            </p:cNvPr>
            <p:cNvSpPr txBox="1"/>
            <p:nvPr/>
          </p:nvSpPr>
          <p:spPr>
            <a:xfrm>
              <a:off x="420878" y="4052507"/>
              <a:ext cx="3111621"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2002 Publication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Bacterial strain</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 HYD657</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err="1">
                  <a:ln>
                    <a:noFill/>
                  </a:ln>
                  <a:solidFill>
                    <a:prstClr val="black"/>
                  </a:solidFill>
                  <a:effectLst/>
                  <a:uLnTx/>
                  <a:uFillTx/>
                  <a:latin typeface="Calibri" panose="020F0502020204030204"/>
                  <a:ea typeface="+mn-ea"/>
                  <a:cs typeface="+mn-cs"/>
                </a:rPr>
                <a:t>Alteromonas</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1" u="none" strike="noStrike" kern="1200" cap="none" spc="0" normalizeH="0" baseline="0" noProof="0" dirty="0" err="1">
                  <a:ln>
                    <a:noFill/>
                  </a:ln>
                  <a:solidFill>
                    <a:prstClr val="black"/>
                  </a:solidFill>
                  <a:effectLst/>
                  <a:uLnTx/>
                  <a:uFillTx/>
                  <a:latin typeface="Calibri" panose="020F0502020204030204"/>
                  <a:ea typeface="+mn-ea"/>
                  <a:cs typeface="+mn-cs"/>
                </a:rPr>
                <a:t>macleodii</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subsp. </a:t>
              </a:r>
              <a:r>
                <a:rPr kumimoji="0" lang="en-GB" sz="1800" b="0" i="1" u="none" strike="noStrike" kern="1200" cap="none" spc="0" normalizeH="0" baseline="0" noProof="0" dirty="0" err="1">
                  <a:ln>
                    <a:noFill/>
                  </a:ln>
                  <a:solidFill>
                    <a:prstClr val="black"/>
                  </a:solidFill>
                  <a:effectLst/>
                  <a:uLnTx/>
                  <a:uFillTx/>
                  <a:latin typeface="Calibri" panose="020F0502020204030204"/>
                  <a:ea typeface="+mn-ea"/>
                  <a:cs typeface="+mn-cs"/>
                </a:rPr>
                <a:t>fijiensis</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biovar </a:t>
              </a:r>
              <a:r>
                <a:rPr kumimoji="0" lang="en-GB" sz="1800" b="0" i="1" u="none" strike="noStrike" kern="1200" cap="none" spc="0" normalizeH="0" baseline="0" noProof="0" dirty="0" err="1">
                  <a:ln>
                    <a:noFill/>
                  </a:ln>
                  <a:solidFill>
                    <a:prstClr val="black"/>
                  </a:solidFill>
                  <a:effectLst/>
                  <a:uLnTx/>
                  <a:uFillTx/>
                  <a:latin typeface="Calibri" panose="020F0502020204030204"/>
                  <a:ea typeface="+mn-ea"/>
                  <a:cs typeface="+mn-cs"/>
                </a:rPr>
                <a:t>deepsane</a:t>
              </a:r>
              <a:endPar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(IFREMER)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Arrow: Down 14">
              <a:extLst>
                <a:ext uri="{FF2B5EF4-FFF2-40B4-BE49-F238E27FC236}">
                  <a16:creationId xmlns:a16="http://schemas.microsoft.com/office/drawing/2014/main" id="{120D3A51-61C5-4D6A-876C-E2891D91A93A}"/>
                </a:ext>
              </a:extLst>
            </p:cNvPr>
            <p:cNvSpPr/>
            <p:nvPr/>
          </p:nvSpPr>
          <p:spPr>
            <a:xfrm>
              <a:off x="1781424" y="3629964"/>
              <a:ext cx="390525" cy="3922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FE9D9667-87E1-44C7-81F0-DC12BDCA8FF8}"/>
              </a:ext>
            </a:extLst>
          </p:cNvPr>
          <p:cNvGrpSpPr/>
          <p:nvPr/>
        </p:nvGrpSpPr>
        <p:grpSpPr>
          <a:xfrm>
            <a:off x="3492737" y="2968822"/>
            <a:ext cx="4933580" cy="1238466"/>
            <a:chOff x="3827032" y="2968822"/>
            <a:chExt cx="4933580" cy="1238466"/>
          </a:xfrm>
        </p:grpSpPr>
        <p:sp>
          <p:nvSpPr>
            <p:cNvPr id="19" name="TextBox 18">
              <a:extLst>
                <a:ext uri="{FF2B5EF4-FFF2-40B4-BE49-F238E27FC236}">
                  <a16:creationId xmlns:a16="http://schemas.microsoft.com/office/drawing/2014/main" id="{BD129AAB-BB69-4397-993D-CCB804873E18}"/>
                </a:ext>
              </a:extLst>
            </p:cNvPr>
            <p:cNvSpPr txBox="1"/>
            <p:nvPr/>
          </p:nvSpPr>
          <p:spPr>
            <a:xfrm>
              <a:off x="3827032" y="2968822"/>
              <a:ext cx="49335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Activity 2002</a:t>
              </a:r>
            </a:p>
          </p:txBody>
        </p:sp>
        <p:cxnSp>
          <p:nvCxnSpPr>
            <p:cNvPr id="21" name="Straight Arrow Connector 20">
              <a:extLst>
                <a:ext uri="{FF2B5EF4-FFF2-40B4-BE49-F238E27FC236}">
                  <a16:creationId xmlns:a16="http://schemas.microsoft.com/office/drawing/2014/main" id="{E010366F-D816-4113-9843-014CE495F2DD}"/>
                </a:ext>
              </a:extLst>
            </p:cNvPr>
            <p:cNvCxnSpPr>
              <a:cxnSpLocks/>
            </p:cNvCxnSpPr>
            <p:nvPr/>
          </p:nvCxnSpPr>
          <p:spPr>
            <a:xfrm flipV="1">
              <a:off x="6322130" y="3419690"/>
              <a:ext cx="0" cy="78759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C5C5A4EC-BAE6-416A-B4F3-447FA0000B32}"/>
              </a:ext>
            </a:extLst>
          </p:cNvPr>
          <p:cNvGrpSpPr/>
          <p:nvPr/>
        </p:nvGrpSpPr>
        <p:grpSpPr>
          <a:xfrm>
            <a:off x="5194572" y="4791171"/>
            <a:ext cx="1579470" cy="1505610"/>
            <a:chOff x="5528867" y="4791171"/>
            <a:chExt cx="1579470" cy="1505610"/>
          </a:xfrm>
        </p:grpSpPr>
        <p:cxnSp>
          <p:nvCxnSpPr>
            <p:cNvPr id="16" name="Straight Arrow Connector 15">
              <a:extLst>
                <a:ext uri="{FF2B5EF4-FFF2-40B4-BE49-F238E27FC236}">
                  <a16:creationId xmlns:a16="http://schemas.microsoft.com/office/drawing/2014/main" id="{7FD33717-4BEC-4772-889C-B11253C98C17}"/>
                </a:ext>
              </a:extLst>
            </p:cNvPr>
            <p:cNvCxnSpPr>
              <a:cxnSpLocks/>
              <a:endCxn id="24" idx="0"/>
            </p:cNvCxnSpPr>
            <p:nvPr/>
          </p:nvCxnSpPr>
          <p:spPr>
            <a:xfrm>
              <a:off x="6318602" y="4791171"/>
              <a:ext cx="0" cy="113627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F9F3899-C389-4556-A5D1-F62CD28A6878}"/>
                </a:ext>
              </a:extLst>
            </p:cNvPr>
            <p:cNvSpPr/>
            <p:nvPr/>
          </p:nvSpPr>
          <p:spPr>
            <a:xfrm>
              <a:off x="5528867" y="5927449"/>
              <a:ext cx="1579470"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Structure 2012</a:t>
              </a:r>
            </a:p>
          </p:txBody>
        </p:sp>
      </p:grpSp>
      <p:grpSp>
        <p:nvGrpSpPr>
          <p:cNvPr id="22" name="Group 21">
            <a:extLst>
              <a:ext uri="{FF2B5EF4-FFF2-40B4-BE49-F238E27FC236}">
                <a16:creationId xmlns:a16="http://schemas.microsoft.com/office/drawing/2014/main" id="{CC708617-7025-40E6-B032-534B8207EBF0}"/>
              </a:ext>
            </a:extLst>
          </p:cNvPr>
          <p:cNvGrpSpPr/>
          <p:nvPr/>
        </p:nvGrpSpPr>
        <p:grpSpPr>
          <a:xfrm>
            <a:off x="8147788" y="117300"/>
            <a:ext cx="3835284" cy="4801314"/>
            <a:chOff x="9106170" y="3391442"/>
            <a:chExt cx="3835284" cy="4801314"/>
          </a:xfrm>
        </p:grpSpPr>
        <p:pic>
          <p:nvPicPr>
            <p:cNvPr id="1026" name="Picture 2" descr="Kiehl's Abyssine Cream + SPF23 Sunscreen - 50ml/1.7oz: Amazon.co ...">
              <a:extLst>
                <a:ext uri="{FF2B5EF4-FFF2-40B4-BE49-F238E27FC236}">
                  <a16:creationId xmlns:a16="http://schemas.microsoft.com/office/drawing/2014/main" id="{17C6160E-1AB7-4A60-8881-EA838EC7B2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6170" y="5190451"/>
              <a:ext cx="987743" cy="105251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04DD991-5BCD-48BB-8F4D-9696840589F9}"/>
                </a:ext>
              </a:extLst>
            </p:cNvPr>
            <p:cNvSpPr txBox="1"/>
            <p:nvPr/>
          </p:nvSpPr>
          <p:spPr>
            <a:xfrm>
              <a:off x="9999277" y="3391442"/>
              <a:ext cx="2942177" cy="4801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Commercial – </a:t>
              </a:r>
              <a:r>
                <a:rPr kumimoji="0" lang="en-GB" sz="1800" b="1" i="0" u="none" strike="noStrike" kern="1200" cap="none" spc="0" normalizeH="0" baseline="0" noProof="0" dirty="0" err="1">
                  <a:ln>
                    <a:noFill/>
                  </a:ln>
                  <a:solidFill>
                    <a:srgbClr val="FF0000"/>
                  </a:solidFill>
                  <a:effectLst/>
                  <a:uLnTx/>
                  <a:uFillTx/>
                  <a:latin typeface="Calibri" panose="020F0502020204030204"/>
                  <a:ea typeface="+mn-ea"/>
                  <a:cs typeface="+mn-cs"/>
                </a:rPr>
                <a:t>Abyssine</a:t>
              </a: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Developed by </a:t>
              </a:r>
              <a:r>
                <a:rPr kumimoji="0" lang="en-GB" sz="1800" b="0" i="0" u="none" strike="noStrike" kern="1200" cap="none" spc="0" normalizeH="0" baseline="0" noProof="0" dirty="0" err="1">
                  <a:ln>
                    <a:noFill/>
                  </a:ln>
                  <a:solidFill>
                    <a:srgbClr val="FF0000"/>
                  </a:solidFill>
                  <a:effectLst/>
                  <a:uLnTx/>
                  <a:uFillTx/>
                  <a:latin typeface="Calibri" panose="020F0502020204030204"/>
                  <a:ea typeface="+mn-ea"/>
                  <a:cs typeface="+mn-cs"/>
                </a:rPr>
                <a:t>Lanatech</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 then sold by Lucas Meyers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Lucas Meyers merged with UNIPEX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(Cosmetic Ingredients)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Kiehl’s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Abyssine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Cream(?)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Kiehl’s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bought by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L’Oreal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Soothing and reducing irritation of sensitive skin against chemical, mechanical and ultraviolet B (UVB) aggression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79ACC306-183E-426C-8967-32FFA38A3553}"/>
              </a:ext>
            </a:extLst>
          </p:cNvPr>
          <p:cNvGrpSpPr/>
          <p:nvPr/>
        </p:nvGrpSpPr>
        <p:grpSpPr>
          <a:xfrm>
            <a:off x="2538906" y="5179739"/>
            <a:ext cx="3305867" cy="646331"/>
            <a:chOff x="2538906" y="5179739"/>
            <a:chExt cx="3305867" cy="646331"/>
          </a:xfrm>
        </p:grpSpPr>
        <p:sp>
          <p:nvSpPr>
            <p:cNvPr id="1024" name="TextBox 1023">
              <a:extLst>
                <a:ext uri="{FF2B5EF4-FFF2-40B4-BE49-F238E27FC236}">
                  <a16:creationId xmlns:a16="http://schemas.microsoft.com/office/drawing/2014/main" id="{7583E31D-79AD-4A48-BFB3-F260638A28BC}"/>
                </a:ext>
              </a:extLst>
            </p:cNvPr>
            <p:cNvSpPr txBox="1"/>
            <p:nvPr/>
          </p:nvSpPr>
          <p:spPr>
            <a:xfrm>
              <a:off x="3182229" y="5179739"/>
              <a:ext cx="26625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Strain deposit under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Budapest Treaty (CNCM)</a:t>
              </a:r>
              <a:endPar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cxnSp>
          <p:nvCxnSpPr>
            <p:cNvPr id="34" name="Straight Arrow Connector 33">
              <a:extLst>
                <a:ext uri="{FF2B5EF4-FFF2-40B4-BE49-F238E27FC236}">
                  <a16:creationId xmlns:a16="http://schemas.microsoft.com/office/drawing/2014/main" id="{C897B05D-5377-412F-B3D1-66BEA5B54EDC}"/>
                </a:ext>
              </a:extLst>
            </p:cNvPr>
            <p:cNvCxnSpPr>
              <a:cxnSpLocks/>
            </p:cNvCxnSpPr>
            <p:nvPr/>
          </p:nvCxnSpPr>
          <p:spPr>
            <a:xfrm>
              <a:off x="2538906" y="5210884"/>
              <a:ext cx="886993" cy="2265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9CF6C6D-9533-49CE-82AB-E1CF3A475E3A}"/>
              </a:ext>
            </a:extLst>
          </p:cNvPr>
          <p:cNvGrpSpPr/>
          <p:nvPr/>
        </p:nvGrpSpPr>
        <p:grpSpPr>
          <a:xfrm>
            <a:off x="209119" y="5483668"/>
            <a:ext cx="3722622" cy="1592169"/>
            <a:chOff x="209119" y="5483668"/>
            <a:chExt cx="3722622" cy="1592169"/>
          </a:xfrm>
        </p:grpSpPr>
        <p:sp>
          <p:nvSpPr>
            <p:cNvPr id="31" name="Arrow: Down 30">
              <a:extLst>
                <a:ext uri="{FF2B5EF4-FFF2-40B4-BE49-F238E27FC236}">
                  <a16:creationId xmlns:a16="http://schemas.microsoft.com/office/drawing/2014/main" id="{D692F79B-1A59-44FD-9397-704C2C44D5CC}"/>
                </a:ext>
              </a:extLst>
            </p:cNvPr>
            <p:cNvSpPr/>
            <p:nvPr/>
          </p:nvSpPr>
          <p:spPr>
            <a:xfrm rot="10800000">
              <a:off x="1790953" y="5483668"/>
              <a:ext cx="380995" cy="348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 name="TextBox 1026">
              <a:extLst>
                <a:ext uri="{FF2B5EF4-FFF2-40B4-BE49-F238E27FC236}">
                  <a16:creationId xmlns:a16="http://schemas.microsoft.com/office/drawing/2014/main" id="{60D18756-CCD1-484B-9492-BDD92F7DFF27}"/>
                </a:ext>
              </a:extLst>
            </p:cNvPr>
            <p:cNvSpPr txBox="1"/>
            <p:nvPr/>
          </p:nvSpPr>
          <p:spPr>
            <a:xfrm>
              <a:off x="209119" y="5875508"/>
              <a:ext cx="3722622"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DSI 2001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GenBank: AJ319537.1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err="1">
                  <a:ln>
                    <a:noFill/>
                  </a:ln>
                  <a:solidFill>
                    <a:prstClr val="black"/>
                  </a:solidFill>
                  <a:effectLst/>
                  <a:uLnTx/>
                  <a:uFillTx/>
                  <a:latin typeface="Calibri" panose="020F0502020204030204"/>
                  <a:ea typeface="+mn-ea"/>
                  <a:cs typeface="+mn-cs"/>
                </a:rPr>
                <a:t>Alteromonas</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1" u="none" strike="noStrike" kern="1200" cap="none" spc="0" normalizeH="0" baseline="0" noProof="0" dirty="0" err="1">
                  <a:ln>
                    <a:noFill/>
                  </a:ln>
                  <a:solidFill>
                    <a:prstClr val="black"/>
                  </a:solidFill>
                  <a:effectLst/>
                  <a:uLnTx/>
                  <a:uFillTx/>
                  <a:latin typeface="Calibri" panose="020F0502020204030204"/>
                  <a:ea typeface="+mn-ea"/>
                  <a:cs typeface="+mn-cs"/>
                </a:rPr>
                <a:t>macleodii</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 subsp. </a:t>
              </a:r>
              <a:r>
                <a:rPr kumimoji="0" lang="en-GB" sz="1800" b="1" i="1" u="none" strike="noStrike" kern="1200" cap="none" spc="0" normalizeH="0" baseline="0" noProof="0" dirty="0" err="1">
                  <a:ln>
                    <a:noFill/>
                  </a:ln>
                  <a:solidFill>
                    <a:prstClr val="black"/>
                  </a:solidFill>
                  <a:effectLst/>
                  <a:uLnTx/>
                  <a:uFillTx/>
                  <a:latin typeface="Calibri" panose="020F0502020204030204"/>
                  <a:ea typeface="+mn-ea"/>
                  <a:cs typeface="+mn-cs"/>
                </a:rPr>
                <a:t>abyssi</a:t>
              </a:r>
              <a:endPar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16S rRNA gene, strain HYD657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1984BE93-924A-4721-99E2-6E8C9AB0B3E8}"/>
              </a:ext>
            </a:extLst>
          </p:cNvPr>
          <p:cNvGrpSpPr/>
          <p:nvPr/>
        </p:nvGrpSpPr>
        <p:grpSpPr>
          <a:xfrm>
            <a:off x="6587224" y="3941221"/>
            <a:ext cx="5525278" cy="1833813"/>
            <a:chOff x="6587224" y="3941221"/>
            <a:chExt cx="5525278" cy="1833813"/>
          </a:xfrm>
        </p:grpSpPr>
        <p:grpSp>
          <p:nvGrpSpPr>
            <p:cNvPr id="17" name="Group 16">
              <a:extLst>
                <a:ext uri="{FF2B5EF4-FFF2-40B4-BE49-F238E27FC236}">
                  <a16:creationId xmlns:a16="http://schemas.microsoft.com/office/drawing/2014/main" id="{B7DD935B-8D22-428B-9CA0-026143273AA7}"/>
                </a:ext>
              </a:extLst>
            </p:cNvPr>
            <p:cNvGrpSpPr/>
            <p:nvPr/>
          </p:nvGrpSpPr>
          <p:grpSpPr>
            <a:xfrm>
              <a:off x="6587224" y="4297706"/>
              <a:ext cx="2104525" cy="1477328"/>
              <a:chOff x="7108337" y="4297706"/>
              <a:chExt cx="2104525" cy="1477328"/>
            </a:xfrm>
          </p:grpSpPr>
          <p:sp>
            <p:nvSpPr>
              <p:cNvPr id="27" name="TextBox 26">
                <a:extLst>
                  <a:ext uri="{FF2B5EF4-FFF2-40B4-BE49-F238E27FC236}">
                    <a16:creationId xmlns:a16="http://schemas.microsoft.com/office/drawing/2014/main" id="{D9E0E487-A03F-47EC-93A7-DC418A580973}"/>
                  </a:ext>
                </a:extLst>
              </p:cNvPr>
              <p:cNvSpPr txBox="1"/>
              <p:nvPr/>
            </p:nvSpPr>
            <p:spPr>
              <a:xfrm>
                <a:off x="7184999" y="4297706"/>
                <a:ext cx="2027863"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1993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Patent Priority 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2002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 Patent Granted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8A937414-1F5D-40ED-B9CE-5494BC596024}"/>
                  </a:ext>
                </a:extLst>
              </p:cNvPr>
              <p:cNvCxnSpPr>
                <a:cxnSpLocks/>
              </p:cNvCxnSpPr>
              <p:nvPr/>
            </p:nvCxnSpPr>
            <p:spPr>
              <a:xfrm>
                <a:off x="7108337" y="4482372"/>
                <a:ext cx="56444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4">
              <a:extLst>
                <a:ext uri="{FF2B5EF4-FFF2-40B4-BE49-F238E27FC236}">
                  <a16:creationId xmlns:a16="http://schemas.microsoft.com/office/drawing/2014/main" id="{12A86025-9809-4200-8FDE-29C26F55FC6F}"/>
                </a:ext>
              </a:extLst>
            </p:cNvPr>
            <p:cNvPicPr>
              <a:picLocks noChangeAspect="1"/>
            </p:cNvPicPr>
            <p:nvPr/>
          </p:nvPicPr>
          <p:blipFill>
            <a:blip r:embed="rId3"/>
            <a:stretch>
              <a:fillRect/>
            </a:stretch>
          </p:blipFill>
          <p:spPr>
            <a:xfrm>
              <a:off x="8816039" y="3941221"/>
              <a:ext cx="3296463" cy="1652776"/>
            </a:xfrm>
            <a:prstGeom prst="rect">
              <a:avLst/>
            </a:prstGeom>
          </p:spPr>
        </p:pic>
      </p:grpSp>
      <p:sp>
        <p:nvSpPr>
          <p:cNvPr id="30" name="TextBox 29">
            <a:extLst>
              <a:ext uri="{FF2B5EF4-FFF2-40B4-BE49-F238E27FC236}">
                <a16:creationId xmlns:a16="http://schemas.microsoft.com/office/drawing/2014/main" id="{1B6271B4-56C3-4166-B464-2AAAEC30DA0A}"/>
              </a:ext>
            </a:extLst>
          </p:cNvPr>
          <p:cNvSpPr txBox="1"/>
          <p:nvPr/>
        </p:nvSpPr>
        <p:spPr>
          <a:xfrm>
            <a:off x="9839922" y="6291006"/>
            <a:ext cx="21429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Checked by IFREMER</a:t>
            </a:r>
          </a:p>
        </p:txBody>
      </p:sp>
      <p:pic>
        <p:nvPicPr>
          <p:cNvPr id="32" name="Picture 31">
            <a:extLst>
              <a:ext uri="{FF2B5EF4-FFF2-40B4-BE49-F238E27FC236}">
                <a16:creationId xmlns:a16="http://schemas.microsoft.com/office/drawing/2014/main" id="{D10BBA0F-F5E4-4535-941B-BC6485864F66}"/>
              </a:ext>
            </a:extLst>
          </p:cNvPr>
          <p:cNvPicPr>
            <a:picLocks noChangeAspect="1"/>
          </p:cNvPicPr>
          <p:nvPr/>
        </p:nvPicPr>
        <p:blipFill>
          <a:blip r:embed="rId4"/>
          <a:stretch>
            <a:fillRect/>
          </a:stretch>
        </p:blipFill>
        <p:spPr>
          <a:xfrm>
            <a:off x="5593025" y="16289"/>
            <a:ext cx="2273361" cy="2941605"/>
          </a:xfrm>
          <a:prstGeom prst="rect">
            <a:avLst/>
          </a:prstGeom>
        </p:spPr>
      </p:pic>
    </p:spTree>
    <p:extLst>
      <p:ext uri="{BB962C8B-B14F-4D97-AF65-F5344CB8AC3E}">
        <p14:creationId xmlns:p14="http://schemas.microsoft.com/office/powerpoint/2010/main" val="28068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BSI-Powerpoin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SI-Powerpoint.potx" id="{FB87CECB-5BD8-4140-B9C7-6DED5CCEEC2E}" vid="{BFAD8F2C-6429-4569-BAA3-398D068D8273}"/>
    </a:ext>
  </a:extLst>
</a:theme>
</file>

<file path=ppt/theme/theme2.xml><?xml version="1.0" encoding="utf-8"?>
<a:theme xmlns:a="http://schemas.openxmlformats.org/drawingml/2006/main" name="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1E3EF98752A0746A04C90BF8C0494B9" ma:contentTypeVersion="14" ma:contentTypeDescription="Ein neues Dokument erstellen." ma:contentTypeScope="" ma:versionID="2a5772724b4ff008b32d4fba8751af93">
  <xsd:schema xmlns:xsd="http://www.w3.org/2001/XMLSchema" xmlns:xs="http://www.w3.org/2001/XMLSchema" xmlns:p="http://schemas.microsoft.com/office/2006/metadata/properties" xmlns:ns2="dc7d63c2-149b-4e0b-86bf-c4d5680c537e" xmlns:ns3="af476903-f081-4185-adbd-3d38e45ea01c" targetNamespace="http://schemas.microsoft.com/office/2006/metadata/properties" ma:root="true" ma:fieldsID="bfc46feddc049a82ce7d49a68d5b5e56" ns2:_="" ns3:_="">
    <xsd:import namespace="dc7d63c2-149b-4e0b-86bf-c4d5680c537e"/>
    <xsd:import namespace="af476903-f081-4185-adbd-3d38e45ea0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d63c2-149b-4e0b-86bf-c4d5680c5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476903-f081-4185-adbd-3d38e45ea01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4d21c1c1-dd94-40f8-9514-3bca91d9bf05}" ma:internalName="TaxCatchAll" ma:showField="CatchAllData" ma:web="af476903-f081-4185-adbd-3d38e45ea0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f476903-f081-4185-adbd-3d38e45ea01c" xsi:nil="true"/>
    <lcf76f155ced4ddcb4097134ff3c332f xmlns="dc7d63c2-149b-4e0b-86bf-c4d5680c537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9AF872-5C4F-498C-9AFD-154C7F52B1CF}"/>
</file>

<file path=customXml/itemProps2.xml><?xml version="1.0" encoding="utf-8"?>
<ds:datastoreItem xmlns:ds="http://schemas.openxmlformats.org/officeDocument/2006/customXml" ds:itemID="{55C4E794-2B53-4F03-B98F-10F3AD3DE02C}">
  <ds:schemaRef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99dd36a-efdc-49ab-bd5b-ecf48f8d8ab7"/>
    <ds:schemaRef ds:uri="18d388d1-21b6-4723-90bf-9d2d04a13d0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2E585A4-9664-4A1E-BF86-64C7DC309D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ABSI-Powerpoint.potx</Template>
  <TotalTime>0</TotalTime>
  <Words>1568</Words>
  <Application>Microsoft Macintosh PowerPoint</Application>
  <PresentationFormat>Breitbild</PresentationFormat>
  <Paragraphs>218</Paragraphs>
  <Slides>26</Slides>
  <Notes>17</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26</vt:i4>
      </vt:variant>
    </vt:vector>
  </HeadingPairs>
  <TitlesOfParts>
    <vt:vector size="34" baseType="lpstr">
      <vt:lpstr>Meiryo</vt:lpstr>
      <vt:lpstr>Arial</vt:lpstr>
      <vt:lpstr>Calibri</vt:lpstr>
      <vt:lpstr>Calibri Light</vt:lpstr>
      <vt:lpstr>Times New Roman</vt:lpstr>
      <vt:lpstr>ABSI-Powerpoint</vt:lpstr>
      <vt:lpstr>Text</vt:lpstr>
      <vt:lpstr>Office Theme</vt:lpstr>
      <vt:lpstr>PowerPoint-Präsentation</vt:lpstr>
      <vt:lpstr>PowerPoint-Präsentation</vt:lpstr>
      <vt:lpstr>PowerPoint-Präsentation</vt:lpstr>
      <vt:lpstr>PowerPoint-Präsentation</vt:lpstr>
      <vt:lpstr>PowerPoint-Präsentation</vt:lpstr>
      <vt:lpstr>PowerPoint-Präsentation</vt:lpstr>
      <vt:lpstr>Traceability Options for Genetic Resource and Associated Sequence Information to enable Benefit Sharing</vt:lpstr>
      <vt:lpstr>Overview</vt:lpstr>
      <vt:lpstr>Abyssine (Deepsane)</vt:lpstr>
      <vt:lpstr>Why this case study?</vt:lpstr>
      <vt:lpstr>Comparing Track &amp; Trace with Traceability</vt:lpstr>
      <vt:lpstr>Track &amp; Trace Identifier Option</vt:lpstr>
      <vt:lpstr>PowerPoint-Präsentation</vt:lpstr>
      <vt:lpstr>Contractual/Licensing Traceability Option</vt:lpstr>
      <vt:lpstr>PowerPoint-Präsentation</vt:lpstr>
      <vt:lpstr>End-User/End-Product Traceability Option</vt:lpstr>
      <vt:lpstr>PowerPoint-Präsentation</vt:lpstr>
      <vt:lpstr>Open Access &amp; Traceability</vt:lpstr>
      <vt:lpstr>PowerPoint-Präsentation</vt:lpstr>
      <vt:lpstr>Combined Approaches to Traceability</vt:lpstr>
      <vt:lpstr>PowerPoint-Präsentation</vt:lpstr>
      <vt:lpstr>Carrot Options for Tracing DSI</vt:lpstr>
      <vt:lpstr>Conclusions</vt:lpstr>
      <vt:lpstr>References</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Hartmut Meyer</dc:creator>
  <cp:lastModifiedBy>HM</cp:lastModifiedBy>
  <cp:revision>304</cp:revision>
  <cp:lastPrinted>2021-07-13T09:24:15Z</cp:lastPrinted>
  <dcterms:created xsi:type="dcterms:W3CDTF">2020-10-26T11:04:34Z</dcterms:created>
  <dcterms:modified xsi:type="dcterms:W3CDTF">2024-04-11T08:58:45Z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0x01010041E3EF98752A0746A04C90BF8C0494B9</vt:lpwstr>
  </property>
</Properties>
</file>